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B3FF"/>
    <a:srgbClr val="ACCFFF"/>
    <a:srgbClr val="4C8AFF"/>
    <a:srgbClr val="75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4"/>
    <p:restoredTop sz="94705"/>
  </p:normalViewPr>
  <p:slideViewPr>
    <p:cSldViewPr snapToGrid="0" snapToObjects="1" showGuides="1">
      <p:cViewPr varScale="1">
        <p:scale>
          <a:sx n="80" d="100"/>
          <a:sy n="80" d="100"/>
        </p:scale>
        <p:origin x="141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6B1E8-1FD7-B642-A624-6814A56A675B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0814F-3990-9949-B41B-20B202AB1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8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0814F-3990-9949-B41B-20B202AB1F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63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0814F-3990-9949-B41B-20B202AB1F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77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0814F-3990-9949-B41B-20B202AB1F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56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0814F-3990-9949-B41B-20B202AB1F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91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0814F-3990-9949-B41B-20B202AB1F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0814F-3990-9949-B41B-20B202AB1F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24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0814F-3990-9949-B41B-20B202AB1F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29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0814F-3990-9949-B41B-20B202AB1F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58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0814F-3990-9949-B41B-20B202AB1F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786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0814F-3990-9949-B41B-20B202AB1F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09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0814F-3990-9949-B41B-20B202AB1F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13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U-shape experiment system (Tiselius </a:t>
            </a:r>
            <a:r>
              <a:rPr lang="en-US" dirty="0" err="1"/>
              <a:t>aparatus</a:t>
            </a:r>
            <a:r>
              <a:rPr lang="en-US" dirty="0"/>
              <a:t>) for </a:t>
            </a:r>
            <a:r>
              <a:rPr lang="en-US" dirty="0" err="1"/>
              <a:t>separarating</a:t>
            </a:r>
            <a:r>
              <a:rPr lang="en-US" dirty="0"/>
              <a:t> proteins in suspension by electrical charge.</a:t>
            </a:r>
          </a:p>
          <a:p>
            <a:endParaRPr lang="en-US" dirty="0"/>
          </a:p>
          <a:p>
            <a:r>
              <a:rPr lang="en-US" dirty="0"/>
              <a:t>Mother using starch powder for laundry and noticed that it turned into a jelly.</a:t>
            </a:r>
          </a:p>
          <a:p>
            <a:br>
              <a:rPr lang="en-US" dirty="0"/>
            </a:br>
            <a:r>
              <a:rPr lang="en-US" dirty="0"/>
              <a:t>created a starch gel for insulin and noticed a band.</a:t>
            </a:r>
          </a:p>
          <a:p>
            <a:endParaRPr lang="en-US" dirty="0"/>
          </a:p>
          <a:p>
            <a:r>
              <a:rPr lang="en-US" dirty="0"/>
              <a:t>used his blood for analysis and then asked friends for their blood and identified differences in bands and extra bands on gels.</a:t>
            </a:r>
          </a:p>
          <a:p>
            <a:r>
              <a:rPr lang="en-US" dirty="0"/>
              <a:t>	different hemoglobin types.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0814F-3990-9949-B41B-20B202AB1F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74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0814F-3990-9949-B41B-20B202AB1F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24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0814F-3990-9949-B41B-20B202AB1F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23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0814F-3990-9949-B41B-20B202AB1F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73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0814F-3990-9949-B41B-20B202AB1F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45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0814F-3990-9949-B41B-20B202AB1F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38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0814F-3990-9949-B41B-20B202AB1F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34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4FFC-176A-1248-8CEA-62C04F4845D8}" type="datetime1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251A-D16E-CA44-AD82-3EE8BD8EFF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5B33-B948-5F4F-AE2B-990E08B91BCC}" type="datetime1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251A-D16E-CA44-AD82-3EE8BD8EFF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04EC-F43B-034A-A2C0-5BBBE4649111}" type="datetime1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251A-D16E-CA44-AD82-3EE8BD8EFF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B7C5-032B-CA4D-B413-8F8B2EF00C28}" type="datetime1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251A-D16E-CA44-AD82-3EE8BD8EFF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F46E-9028-7644-BF83-26A33E06D256}" type="datetime1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251A-D16E-CA44-AD82-3EE8BD8EFF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137B-2393-664F-9719-D3AD7010B78F}" type="datetime1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251A-D16E-CA44-AD82-3EE8BD8EFF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FEB10-91FB-C145-AD59-1D2B737F794E}" type="datetime1">
              <a:rPr lang="en-US" smtClean="0"/>
              <a:t>3/5/2019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251A-D16E-CA44-AD82-3EE8BD8EFF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56F8-55CA-364A-904E-7B99C7721D7A}" type="datetime1">
              <a:rPr lang="en-US" smtClean="0"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251A-D16E-CA44-AD82-3EE8BD8EFF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131E-0163-F749-A685-0285727A94D3}" type="datetime1">
              <a:rPr lang="en-US" smtClean="0"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251A-D16E-CA44-AD82-3EE8BD8EFF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E1AC-E1D0-2142-BFE8-D8B816C36582}" type="datetime1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251A-D16E-CA44-AD82-3EE8BD8EFF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A72B1-36A6-D341-88AB-D9CE4BC1F112}" type="datetime1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251A-D16E-CA44-AD82-3EE8BD8EFF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7EF12-0307-BD4D-A88E-06F4EEFCC73C}" type="datetime1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2251A-D16E-CA44-AD82-3EE8BD8E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.jpeg"/><Relationship Id="rId7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10" Type="http://schemas.microsoft.com/office/2007/relationships/hdphoto" Target="../media/hdphoto7.wdp"/><Relationship Id="rId4" Type="http://schemas.microsoft.com/office/2007/relationships/hdphoto" Target="../media/hdphoto1.wdp"/><Relationship Id="rId9" Type="http://schemas.microsoft.com/office/2007/relationships/hdphoto" Target="../media/hdphoto6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microsoft.com/office/2007/relationships/hdphoto" Target="../media/hdphoto15.wdp"/><Relationship Id="rId3" Type="http://schemas.openxmlformats.org/officeDocument/2006/relationships/image" Target="../media/image2.jpeg"/><Relationship Id="rId7" Type="http://schemas.microsoft.com/office/2007/relationships/hdphoto" Target="../media/hdphoto10.wdp"/><Relationship Id="rId12" Type="http://schemas.microsoft.com/office/2007/relationships/hdphoto" Target="../media/hdphoto14.wdp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microsoft.com/office/2007/relationships/hdphoto" Target="../media/hdphoto13.wdp"/><Relationship Id="rId5" Type="http://schemas.openxmlformats.org/officeDocument/2006/relationships/image" Target="../media/image3.jpeg"/><Relationship Id="rId15" Type="http://schemas.microsoft.com/office/2007/relationships/hdphoto" Target="../media/hdphoto17.wdp"/><Relationship Id="rId10" Type="http://schemas.microsoft.com/office/2007/relationships/hdphoto" Target="../media/hdphoto12.wdp"/><Relationship Id="rId4" Type="http://schemas.microsoft.com/office/2007/relationships/hdphoto" Target="../media/hdphoto8.wdp"/><Relationship Id="rId9" Type="http://schemas.microsoft.com/office/2007/relationships/hdphoto" Target="../media/hdphoto11.wdp"/><Relationship Id="rId14" Type="http://schemas.microsoft.com/office/2007/relationships/hdphoto" Target="../media/hdphoto16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microsoft.com/office/2007/relationships/hdphoto" Target="../media/hdphoto15.wdp"/><Relationship Id="rId3" Type="http://schemas.openxmlformats.org/officeDocument/2006/relationships/image" Target="../media/image2.jpeg"/><Relationship Id="rId7" Type="http://schemas.microsoft.com/office/2007/relationships/hdphoto" Target="../media/hdphoto10.wdp"/><Relationship Id="rId12" Type="http://schemas.microsoft.com/office/2007/relationships/hdphoto" Target="../media/hdphoto14.wdp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microsoft.com/office/2007/relationships/hdphoto" Target="../media/hdphoto13.wdp"/><Relationship Id="rId5" Type="http://schemas.openxmlformats.org/officeDocument/2006/relationships/image" Target="../media/image3.jpeg"/><Relationship Id="rId15" Type="http://schemas.microsoft.com/office/2007/relationships/hdphoto" Target="../media/hdphoto17.wdp"/><Relationship Id="rId10" Type="http://schemas.microsoft.com/office/2007/relationships/hdphoto" Target="../media/hdphoto12.wdp"/><Relationship Id="rId4" Type="http://schemas.microsoft.com/office/2007/relationships/hdphoto" Target="../media/hdphoto8.wdp"/><Relationship Id="rId9" Type="http://schemas.microsoft.com/office/2007/relationships/hdphoto" Target="../media/hdphoto11.wdp"/><Relationship Id="rId14" Type="http://schemas.microsoft.com/office/2007/relationships/hdphoto" Target="../media/hdphoto16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microsoft.com/office/2007/relationships/hdphoto" Target="../media/hdphoto15.wdp"/><Relationship Id="rId3" Type="http://schemas.openxmlformats.org/officeDocument/2006/relationships/image" Target="../media/image2.jpeg"/><Relationship Id="rId7" Type="http://schemas.microsoft.com/office/2007/relationships/hdphoto" Target="../media/hdphoto10.wdp"/><Relationship Id="rId12" Type="http://schemas.microsoft.com/office/2007/relationships/hdphoto" Target="../media/hdphoto14.wdp"/><Relationship Id="rId17" Type="http://schemas.microsoft.com/office/2007/relationships/hdphoto" Target="../media/hdphoto18.wdp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microsoft.com/office/2007/relationships/hdphoto" Target="../media/hdphoto13.wdp"/><Relationship Id="rId5" Type="http://schemas.openxmlformats.org/officeDocument/2006/relationships/image" Target="../media/image3.jpeg"/><Relationship Id="rId15" Type="http://schemas.microsoft.com/office/2007/relationships/hdphoto" Target="../media/hdphoto17.wdp"/><Relationship Id="rId10" Type="http://schemas.microsoft.com/office/2007/relationships/hdphoto" Target="../media/hdphoto12.wdp"/><Relationship Id="rId4" Type="http://schemas.microsoft.com/office/2007/relationships/hdphoto" Target="../media/hdphoto8.wdp"/><Relationship Id="rId9" Type="http://schemas.microsoft.com/office/2007/relationships/hdphoto" Target="../media/hdphoto11.wdp"/><Relationship Id="rId14" Type="http://schemas.microsoft.com/office/2007/relationships/hdphoto" Target="../media/hdphoto16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microsoft.com/office/2007/relationships/hdphoto" Target="../media/hdphoto15.wdp"/><Relationship Id="rId3" Type="http://schemas.openxmlformats.org/officeDocument/2006/relationships/image" Target="../media/image2.jpeg"/><Relationship Id="rId7" Type="http://schemas.microsoft.com/office/2007/relationships/hdphoto" Target="../media/hdphoto10.wdp"/><Relationship Id="rId12" Type="http://schemas.microsoft.com/office/2007/relationships/hdphoto" Target="../media/hdphoto14.wdp"/><Relationship Id="rId17" Type="http://schemas.microsoft.com/office/2007/relationships/hdphoto" Target="../media/hdphoto19.wdp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microsoft.com/office/2007/relationships/hdphoto" Target="../media/hdphoto13.wdp"/><Relationship Id="rId5" Type="http://schemas.openxmlformats.org/officeDocument/2006/relationships/image" Target="../media/image3.jpeg"/><Relationship Id="rId15" Type="http://schemas.microsoft.com/office/2007/relationships/hdphoto" Target="../media/hdphoto17.wdp"/><Relationship Id="rId10" Type="http://schemas.microsoft.com/office/2007/relationships/hdphoto" Target="../media/hdphoto12.wdp"/><Relationship Id="rId4" Type="http://schemas.microsoft.com/office/2007/relationships/hdphoto" Target="../media/hdphoto8.wdp"/><Relationship Id="rId9" Type="http://schemas.microsoft.com/office/2007/relationships/hdphoto" Target="../media/hdphoto11.wdp"/><Relationship Id="rId14" Type="http://schemas.microsoft.com/office/2007/relationships/hdphoto" Target="../media/hdphoto16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microsoft.com/office/2007/relationships/hdphoto" Target="../media/hdphoto15.wdp"/><Relationship Id="rId3" Type="http://schemas.openxmlformats.org/officeDocument/2006/relationships/image" Target="../media/image2.jpeg"/><Relationship Id="rId7" Type="http://schemas.microsoft.com/office/2007/relationships/hdphoto" Target="../media/hdphoto10.wdp"/><Relationship Id="rId12" Type="http://schemas.microsoft.com/office/2007/relationships/hdphoto" Target="../media/hdphoto14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microsoft.com/office/2007/relationships/hdphoto" Target="../media/hdphoto13.wdp"/><Relationship Id="rId5" Type="http://schemas.openxmlformats.org/officeDocument/2006/relationships/image" Target="../media/image3.jpeg"/><Relationship Id="rId15" Type="http://schemas.microsoft.com/office/2007/relationships/hdphoto" Target="../media/hdphoto17.wdp"/><Relationship Id="rId10" Type="http://schemas.microsoft.com/office/2007/relationships/hdphoto" Target="../media/hdphoto12.wdp"/><Relationship Id="rId4" Type="http://schemas.microsoft.com/office/2007/relationships/hdphoto" Target="../media/hdphoto8.wdp"/><Relationship Id="rId9" Type="http://schemas.microsoft.com/office/2007/relationships/hdphoto" Target="../media/hdphoto11.wdp"/><Relationship Id="rId14" Type="http://schemas.microsoft.com/office/2007/relationships/hdphoto" Target="../media/hdphoto16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microsoft.com/office/2007/relationships/hdphoto" Target="../media/hdphoto14.wdp"/><Relationship Id="rId3" Type="http://schemas.openxmlformats.org/officeDocument/2006/relationships/image" Target="../media/image9.tiff"/><Relationship Id="rId7" Type="http://schemas.microsoft.com/office/2007/relationships/hdphoto" Target="../media/hdphoto9.wdp"/><Relationship Id="rId12" Type="http://schemas.microsoft.com/office/2007/relationships/hdphoto" Target="../media/hdphoto13.wdp"/><Relationship Id="rId2" Type="http://schemas.openxmlformats.org/officeDocument/2006/relationships/notesSlide" Target="../notesSlides/notesSlide15.xml"/><Relationship Id="rId16" Type="http://schemas.microsoft.com/office/2007/relationships/hdphoto" Target="../media/hdphoto17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microsoft.com/office/2007/relationships/hdphoto" Target="../media/hdphoto12.wdp"/><Relationship Id="rId5" Type="http://schemas.microsoft.com/office/2007/relationships/hdphoto" Target="../media/hdphoto8.wdp"/><Relationship Id="rId15" Type="http://schemas.microsoft.com/office/2007/relationships/hdphoto" Target="../media/hdphoto16.wdp"/><Relationship Id="rId10" Type="http://schemas.microsoft.com/office/2007/relationships/hdphoto" Target="../media/hdphoto11.wdp"/><Relationship Id="rId4" Type="http://schemas.openxmlformats.org/officeDocument/2006/relationships/image" Target="../media/image2.jpeg"/><Relationship Id="rId9" Type="http://schemas.openxmlformats.org/officeDocument/2006/relationships/image" Target="../media/image4.jpeg"/><Relationship Id="rId14" Type="http://schemas.microsoft.com/office/2007/relationships/hdphoto" Target="../media/hdphoto15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microsoft.com/office/2007/relationships/hdphoto" Target="../media/hdphoto15.wdp"/><Relationship Id="rId3" Type="http://schemas.openxmlformats.org/officeDocument/2006/relationships/image" Target="../media/image2.jpeg"/><Relationship Id="rId7" Type="http://schemas.microsoft.com/office/2007/relationships/hdphoto" Target="../media/hdphoto10.wdp"/><Relationship Id="rId12" Type="http://schemas.microsoft.com/office/2007/relationships/hdphoto" Target="../media/hdphoto14.wdp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microsoft.com/office/2007/relationships/hdphoto" Target="../media/hdphoto13.wdp"/><Relationship Id="rId5" Type="http://schemas.openxmlformats.org/officeDocument/2006/relationships/image" Target="../media/image3.jpeg"/><Relationship Id="rId15" Type="http://schemas.microsoft.com/office/2007/relationships/hdphoto" Target="../media/hdphoto17.wdp"/><Relationship Id="rId10" Type="http://schemas.microsoft.com/office/2007/relationships/hdphoto" Target="../media/hdphoto12.wdp"/><Relationship Id="rId4" Type="http://schemas.microsoft.com/office/2007/relationships/hdphoto" Target="../media/hdphoto8.wdp"/><Relationship Id="rId9" Type="http://schemas.microsoft.com/office/2007/relationships/hdphoto" Target="../media/hdphoto11.wdp"/><Relationship Id="rId14" Type="http://schemas.microsoft.com/office/2007/relationships/hdphoto" Target="../media/hdphoto16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microsoft.com/office/2007/relationships/hdphoto" Target="../media/hdphoto15.wdp"/><Relationship Id="rId3" Type="http://schemas.openxmlformats.org/officeDocument/2006/relationships/image" Target="../media/image2.jpeg"/><Relationship Id="rId7" Type="http://schemas.microsoft.com/office/2007/relationships/hdphoto" Target="../media/hdphoto10.wdp"/><Relationship Id="rId12" Type="http://schemas.microsoft.com/office/2007/relationships/hdphoto" Target="../media/hdphoto14.wdp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microsoft.com/office/2007/relationships/hdphoto" Target="../media/hdphoto13.wdp"/><Relationship Id="rId5" Type="http://schemas.openxmlformats.org/officeDocument/2006/relationships/image" Target="../media/image3.jpeg"/><Relationship Id="rId15" Type="http://schemas.microsoft.com/office/2007/relationships/hdphoto" Target="../media/hdphoto17.wdp"/><Relationship Id="rId10" Type="http://schemas.microsoft.com/office/2007/relationships/hdphoto" Target="../media/hdphoto12.wdp"/><Relationship Id="rId4" Type="http://schemas.microsoft.com/office/2007/relationships/hdphoto" Target="../media/hdphoto8.wdp"/><Relationship Id="rId9" Type="http://schemas.microsoft.com/office/2007/relationships/hdphoto" Target="../media/hdphoto11.wdp"/><Relationship Id="rId14" Type="http://schemas.microsoft.com/office/2007/relationships/hdphoto" Target="../media/hdphoto16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microsoft.com/office/2007/relationships/hdphoto" Target="../media/hdphoto15.wdp"/><Relationship Id="rId3" Type="http://schemas.openxmlformats.org/officeDocument/2006/relationships/image" Target="../media/image2.jpeg"/><Relationship Id="rId7" Type="http://schemas.microsoft.com/office/2007/relationships/hdphoto" Target="../media/hdphoto10.wdp"/><Relationship Id="rId12" Type="http://schemas.microsoft.com/office/2007/relationships/hdphoto" Target="../media/hdphoto14.wdp"/><Relationship Id="rId17" Type="http://schemas.microsoft.com/office/2007/relationships/hdphoto" Target="../media/hdphoto20.wdp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microsoft.com/office/2007/relationships/hdphoto" Target="../media/hdphoto13.wdp"/><Relationship Id="rId5" Type="http://schemas.openxmlformats.org/officeDocument/2006/relationships/image" Target="../media/image3.jpeg"/><Relationship Id="rId15" Type="http://schemas.microsoft.com/office/2007/relationships/hdphoto" Target="../media/hdphoto17.wdp"/><Relationship Id="rId10" Type="http://schemas.microsoft.com/office/2007/relationships/hdphoto" Target="../media/hdphoto12.wdp"/><Relationship Id="rId4" Type="http://schemas.microsoft.com/office/2007/relationships/hdphoto" Target="../media/hdphoto8.wdp"/><Relationship Id="rId9" Type="http://schemas.microsoft.com/office/2007/relationships/hdphoto" Target="../media/hdphoto11.wdp"/><Relationship Id="rId14" Type="http://schemas.microsoft.com/office/2007/relationships/hdphoto" Target="../media/hdphoto16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microsoft.com/office/2007/relationships/hdphoto" Target="../media/hdphoto15.wdp"/><Relationship Id="rId3" Type="http://schemas.openxmlformats.org/officeDocument/2006/relationships/image" Target="../media/image2.jpeg"/><Relationship Id="rId7" Type="http://schemas.microsoft.com/office/2007/relationships/hdphoto" Target="../media/hdphoto10.wdp"/><Relationship Id="rId12" Type="http://schemas.microsoft.com/office/2007/relationships/hdphoto" Target="../media/hdphoto1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microsoft.com/office/2007/relationships/hdphoto" Target="../media/hdphoto13.wdp"/><Relationship Id="rId5" Type="http://schemas.openxmlformats.org/officeDocument/2006/relationships/image" Target="../media/image3.jpeg"/><Relationship Id="rId15" Type="http://schemas.microsoft.com/office/2007/relationships/hdphoto" Target="../media/hdphoto17.wdp"/><Relationship Id="rId10" Type="http://schemas.microsoft.com/office/2007/relationships/hdphoto" Target="../media/hdphoto12.wdp"/><Relationship Id="rId4" Type="http://schemas.microsoft.com/office/2007/relationships/hdphoto" Target="../media/hdphoto8.wdp"/><Relationship Id="rId9" Type="http://schemas.microsoft.com/office/2007/relationships/hdphoto" Target="../media/hdphoto11.wdp"/><Relationship Id="rId14" Type="http://schemas.microsoft.com/office/2007/relationships/hdphoto" Target="../media/hdphoto16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microsoft.com/office/2007/relationships/hdphoto" Target="../media/hdphoto15.wdp"/><Relationship Id="rId3" Type="http://schemas.openxmlformats.org/officeDocument/2006/relationships/image" Target="../media/image2.jpeg"/><Relationship Id="rId7" Type="http://schemas.microsoft.com/office/2007/relationships/hdphoto" Target="../media/hdphoto10.wdp"/><Relationship Id="rId12" Type="http://schemas.microsoft.com/office/2007/relationships/hdphoto" Target="../media/hdphoto14.wdp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microsoft.com/office/2007/relationships/hdphoto" Target="../media/hdphoto13.wdp"/><Relationship Id="rId5" Type="http://schemas.openxmlformats.org/officeDocument/2006/relationships/image" Target="../media/image3.jpeg"/><Relationship Id="rId15" Type="http://schemas.microsoft.com/office/2007/relationships/hdphoto" Target="../media/hdphoto17.wdp"/><Relationship Id="rId10" Type="http://schemas.microsoft.com/office/2007/relationships/hdphoto" Target="../media/hdphoto12.wdp"/><Relationship Id="rId4" Type="http://schemas.microsoft.com/office/2007/relationships/hdphoto" Target="../media/hdphoto8.wdp"/><Relationship Id="rId9" Type="http://schemas.microsoft.com/office/2007/relationships/hdphoto" Target="../media/hdphoto11.wdp"/><Relationship Id="rId14" Type="http://schemas.microsoft.com/office/2007/relationships/hdphoto" Target="../media/hdphoto1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microsoft.com/office/2007/relationships/hdphoto" Target="../media/hdphoto15.wdp"/><Relationship Id="rId3" Type="http://schemas.openxmlformats.org/officeDocument/2006/relationships/image" Target="../media/image2.jpeg"/><Relationship Id="rId7" Type="http://schemas.microsoft.com/office/2007/relationships/hdphoto" Target="../media/hdphoto10.wdp"/><Relationship Id="rId12" Type="http://schemas.microsoft.com/office/2007/relationships/hdphoto" Target="../media/hdphoto1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microsoft.com/office/2007/relationships/hdphoto" Target="../media/hdphoto13.wdp"/><Relationship Id="rId5" Type="http://schemas.openxmlformats.org/officeDocument/2006/relationships/image" Target="../media/image3.jpeg"/><Relationship Id="rId15" Type="http://schemas.microsoft.com/office/2007/relationships/hdphoto" Target="../media/hdphoto17.wdp"/><Relationship Id="rId10" Type="http://schemas.microsoft.com/office/2007/relationships/hdphoto" Target="../media/hdphoto12.wdp"/><Relationship Id="rId4" Type="http://schemas.microsoft.com/office/2007/relationships/hdphoto" Target="../media/hdphoto8.wdp"/><Relationship Id="rId9" Type="http://schemas.microsoft.com/office/2007/relationships/hdphoto" Target="../media/hdphoto11.wdp"/><Relationship Id="rId14" Type="http://schemas.microsoft.com/office/2007/relationships/hdphoto" Target="../media/hdphoto1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microsoft.com/office/2007/relationships/hdphoto" Target="../media/hdphoto15.wdp"/><Relationship Id="rId3" Type="http://schemas.openxmlformats.org/officeDocument/2006/relationships/image" Target="../media/image2.jpeg"/><Relationship Id="rId7" Type="http://schemas.microsoft.com/office/2007/relationships/hdphoto" Target="../media/hdphoto10.wdp"/><Relationship Id="rId12" Type="http://schemas.microsoft.com/office/2007/relationships/hdphoto" Target="../media/hdphoto14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microsoft.com/office/2007/relationships/hdphoto" Target="../media/hdphoto13.wdp"/><Relationship Id="rId5" Type="http://schemas.openxmlformats.org/officeDocument/2006/relationships/image" Target="../media/image3.jpeg"/><Relationship Id="rId15" Type="http://schemas.microsoft.com/office/2007/relationships/hdphoto" Target="../media/hdphoto17.wdp"/><Relationship Id="rId10" Type="http://schemas.microsoft.com/office/2007/relationships/hdphoto" Target="../media/hdphoto12.wdp"/><Relationship Id="rId4" Type="http://schemas.microsoft.com/office/2007/relationships/hdphoto" Target="../media/hdphoto8.wdp"/><Relationship Id="rId9" Type="http://schemas.microsoft.com/office/2007/relationships/hdphoto" Target="../media/hdphoto11.wdp"/><Relationship Id="rId14" Type="http://schemas.microsoft.com/office/2007/relationships/hdphoto" Target="../media/hdphoto1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microsoft.com/office/2007/relationships/hdphoto" Target="../media/hdphoto15.wdp"/><Relationship Id="rId3" Type="http://schemas.openxmlformats.org/officeDocument/2006/relationships/image" Target="../media/image2.jpeg"/><Relationship Id="rId7" Type="http://schemas.microsoft.com/office/2007/relationships/hdphoto" Target="../media/hdphoto10.wdp"/><Relationship Id="rId12" Type="http://schemas.microsoft.com/office/2007/relationships/hdphoto" Target="../media/hdphoto14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microsoft.com/office/2007/relationships/hdphoto" Target="../media/hdphoto13.wdp"/><Relationship Id="rId5" Type="http://schemas.openxmlformats.org/officeDocument/2006/relationships/image" Target="../media/image3.jpeg"/><Relationship Id="rId15" Type="http://schemas.microsoft.com/office/2007/relationships/hdphoto" Target="../media/hdphoto17.wdp"/><Relationship Id="rId10" Type="http://schemas.microsoft.com/office/2007/relationships/hdphoto" Target="../media/hdphoto12.wdp"/><Relationship Id="rId4" Type="http://schemas.microsoft.com/office/2007/relationships/hdphoto" Target="../media/hdphoto8.wdp"/><Relationship Id="rId9" Type="http://schemas.microsoft.com/office/2007/relationships/hdphoto" Target="../media/hdphoto11.wdp"/><Relationship Id="rId14" Type="http://schemas.microsoft.com/office/2007/relationships/hdphoto" Target="../media/hdphoto16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microsoft.com/office/2007/relationships/hdphoto" Target="../media/hdphoto14.wdp"/><Relationship Id="rId3" Type="http://schemas.openxmlformats.org/officeDocument/2006/relationships/image" Target="../media/image7.emf"/><Relationship Id="rId7" Type="http://schemas.microsoft.com/office/2007/relationships/hdphoto" Target="../media/hdphoto9.wdp"/><Relationship Id="rId12" Type="http://schemas.microsoft.com/office/2007/relationships/hdphoto" Target="../media/hdphoto13.wdp"/><Relationship Id="rId2" Type="http://schemas.openxmlformats.org/officeDocument/2006/relationships/notesSlide" Target="../notesSlides/notesSlide7.xml"/><Relationship Id="rId16" Type="http://schemas.microsoft.com/office/2007/relationships/hdphoto" Target="../media/hdphoto17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microsoft.com/office/2007/relationships/hdphoto" Target="../media/hdphoto12.wdp"/><Relationship Id="rId5" Type="http://schemas.microsoft.com/office/2007/relationships/hdphoto" Target="../media/hdphoto8.wdp"/><Relationship Id="rId15" Type="http://schemas.microsoft.com/office/2007/relationships/hdphoto" Target="../media/hdphoto16.wdp"/><Relationship Id="rId10" Type="http://schemas.microsoft.com/office/2007/relationships/hdphoto" Target="../media/hdphoto11.wdp"/><Relationship Id="rId4" Type="http://schemas.openxmlformats.org/officeDocument/2006/relationships/image" Target="../media/image2.jpeg"/><Relationship Id="rId9" Type="http://schemas.openxmlformats.org/officeDocument/2006/relationships/image" Target="../media/image4.jpeg"/><Relationship Id="rId14" Type="http://schemas.microsoft.com/office/2007/relationships/hdphoto" Target="../media/hdphoto15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microsoft.com/office/2007/relationships/hdphoto" Target="../media/hdphoto15.wdp"/><Relationship Id="rId3" Type="http://schemas.openxmlformats.org/officeDocument/2006/relationships/image" Target="../media/image2.jpeg"/><Relationship Id="rId7" Type="http://schemas.microsoft.com/office/2007/relationships/hdphoto" Target="../media/hdphoto10.wdp"/><Relationship Id="rId12" Type="http://schemas.microsoft.com/office/2007/relationships/hdphoto" Target="../media/hdphoto14.wdp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microsoft.com/office/2007/relationships/hdphoto" Target="../media/hdphoto13.wdp"/><Relationship Id="rId5" Type="http://schemas.openxmlformats.org/officeDocument/2006/relationships/image" Target="../media/image3.jpeg"/><Relationship Id="rId15" Type="http://schemas.microsoft.com/office/2007/relationships/hdphoto" Target="../media/hdphoto17.wdp"/><Relationship Id="rId10" Type="http://schemas.microsoft.com/office/2007/relationships/hdphoto" Target="../media/hdphoto12.wdp"/><Relationship Id="rId4" Type="http://schemas.microsoft.com/office/2007/relationships/hdphoto" Target="../media/hdphoto8.wdp"/><Relationship Id="rId9" Type="http://schemas.microsoft.com/office/2007/relationships/hdphoto" Target="../media/hdphoto11.wdp"/><Relationship Id="rId14" Type="http://schemas.microsoft.com/office/2007/relationships/hdphoto" Target="../media/hdphoto16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microsoft.com/office/2007/relationships/hdphoto" Target="../media/hdphoto14.wdp"/><Relationship Id="rId3" Type="http://schemas.openxmlformats.org/officeDocument/2006/relationships/image" Target="../media/image9.tiff"/><Relationship Id="rId7" Type="http://schemas.microsoft.com/office/2007/relationships/hdphoto" Target="../media/hdphoto9.wdp"/><Relationship Id="rId12" Type="http://schemas.microsoft.com/office/2007/relationships/hdphoto" Target="../media/hdphoto13.wdp"/><Relationship Id="rId2" Type="http://schemas.openxmlformats.org/officeDocument/2006/relationships/notesSlide" Target="../notesSlides/notesSlide9.xml"/><Relationship Id="rId16" Type="http://schemas.microsoft.com/office/2007/relationships/hdphoto" Target="../media/hdphoto17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microsoft.com/office/2007/relationships/hdphoto" Target="../media/hdphoto12.wdp"/><Relationship Id="rId5" Type="http://schemas.microsoft.com/office/2007/relationships/hdphoto" Target="../media/hdphoto8.wdp"/><Relationship Id="rId15" Type="http://schemas.microsoft.com/office/2007/relationships/hdphoto" Target="../media/hdphoto16.wdp"/><Relationship Id="rId10" Type="http://schemas.microsoft.com/office/2007/relationships/hdphoto" Target="../media/hdphoto11.wdp"/><Relationship Id="rId4" Type="http://schemas.openxmlformats.org/officeDocument/2006/relationships/image" Target="../media/image2.jpeg"/><Relationship Id="rId9" Type="http://schemas.openxmlformats.org/officeDocument/2006/relationships/image" Target="../media/image4.jpeg"/><Relationship Id="rId14" Type="http://schemas.microsoft.com/office/2007/relationships/hdphoto" Target="../media/hdphoto1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760037"/>
            <a:ext cx="7772400" cy="2387600"/>
          </a:xfrm>
        </p:spPr>
        <p:txBody>
          <a:bodyPr/>
          <a:lstStyle/>
          <a:p>
            <a:r>
              <a:rPr lang="en-US" dirty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  <a:ea typeface="Avenir Book" charset="0"/>
                <a:cs typeface="Avenir Book" charset="0"/>
              </a:rPr>
              <a:t>Polyacrylamide Gel Electrophoresis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968" y="4299870"/>
            <a:ext cx="6858000" cy="165576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By Angel Luis Vázquez Maldonado</a:t>
            </a:r>
          </a:p>
          <a:p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November 8</a:t>
            </a:r>
            <a:r>
              <a:rPr lang="en-US" sz="2000" baseline="30000" dirty="0">
                <a:latin typeface="Avenir Book" charset="0"/>
                <a:ea typeface="Avenir Book" charset="0"/>
                <a:cs typeface="Avenir Book" charset="0"/>
              </a:rPr>
              <a:t>th</a:t>
            </a: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, 2018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04" t="2218" r="29447" b="48001"/>
          <a:stretch/>
        </p:blipFill>
        <p:spPr>
          <a:xfrm>
            <a:off x="0" y="0"/>
            <a:ext cx="1155032" cy="198521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04" t="2218" r="29447" b="48001"/>
          <a:stretch/>
        </p:blipFill>
        <p:spPr>
          <a:xfrm flipH="1">
            <a:off x="1155032" y="0"/>
            <a:ext cx="1126958" cy="198521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04" t="2218" r="29447" b="48001"/>
          <a:stretch/>
        </p:blipFill>
        <p:spPr>
          <a:xfrm>
            <a:off x="2269958" y="0"/>
            <a:ext cx="1155032" cy="198521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04" t="2218" r="29447" b="48001"/>
          <a:stretch/>
        </p:blipFill>
        <p:spPr>
          <a:xfrm flipH="1">
            <a:off x="3424990" y="0"/>
            <a:ext cx="1126958" cy="198521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04" t="2218" r="29447" b="48001"/>
          <a:stretch/>
        </p:blipFill>
        <p:spPr>
          <a:xfrm>
            <a:off x="4551947" y="0"/>
            <a:ext cx="1155032" cy="198521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04" t="2218" r="29447" b="48001"/>
          <a:stretch/>
        </p:blipFill>
        <p:spPr>
          <a:xfrm flipH="1">
            <a:off x="5706979" y="0"/>
            <a:ext cx="1126958" cy="198521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04" t="2218" r="29447" b="48001"/>
          <a:stretch/>
        </p:blipFill>
        <p:spPr>
          <a:xfrm>
            <a:off x="6837946" y="0"/>
            <a:ext cx="1155032" cy="198521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04" t="2218" r="29447" b="48001"/>
          <a:stretch/>
        </p:blipFill>
        <p:spPr>
          <a:xfrm flipH="1">
            <a:off x="7992978" y="0"/>
            <a:ext cx="1126958" cy="1985211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781692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8401"/>
            <a:ext cx="8686800" cy="765842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venir Book" charset="0"/>
                <a:ea typeface="Avenir Book" charset="0"/>
                <a:cs typeface="Avenir Book" charset="0"/>
              </a:rPr>
              <a:t>Separating and Stacking Recipes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22321" y="802077"/>
            <a:ext cx="8899357" cy="425144"/>
            <a:chOff x="122321" y="802077"/>
            <a:chExt cx="8899357" cy="4251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177241" y="805617"/>
              <a:ext cx="1441657" cy="19716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122321" y="947273"/>
              <a:ext cx="1548066" cy="2179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1692169" y="811464"/>
              <a:ext cx="1422787" cy="20838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1637968" y="961182"/>
              <a:ext cx="1527803" cy="23034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3183499" y="817311"/>
              <a:ext cx="1422787" cy="20838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3129298" y="967029"/>
              <a:ext cx="1527803" cy="23034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4637370" y="802077"/>
              <a:ext cx="1400143" cy="23309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4584032" y="969554"/>
              <a:ext cx="1503488" cy="25766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6080935" y="820235"/>
              <a:ext cx="1422787" cy="20838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6026734" y="969953"/>
              <a:ext cx="1527803" cy="23034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7548076" y="815541"/>
              <a:ext cx="1422787" cy="20838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7493875" y="965259"/>
              <a:ext cx="1527803" cy="230343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7562336" y="6598508"/>
            <a:ext cx="1581664" cy="259492"/>
          </a:xfrm>
          <a:prstGeom prst="rect">
            <a:avLst/>
          </a:prstGeom>
          <a:gradFill flip="none" rotWithShape="1">
            <a:gsLst>
              <a:gs pos="0">
                <a:srgbClr val="7CB3FF"/>
              </a:gs>
              <a:gs pos="19000">
                <a:srgbClr val="ACCFFF"/>
              </a:gs>
              <a:gs pos="54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648833" y="6586153"/>
            <a:ext cx="1408669" cy="284204"/>
          </a:xfrm>
        </p:spPr>
        <p:txBody>
          <a:bodyPr/>
          <a:lstStyle/>
          <a:p>
            <a:fld id="{5842251A-D16E-CA44-AD82-3EE8BD8EFF7D}" type="slidenum">
              <a:rPr lang="en-US" sz="1400" b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pPr/>
              <a:t>10</a:t>
            </a:fld>
            <a:endParaRPr lang="en-US" sz="14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EB5856-1A0A-FE43-9E96-2BE0B223BECE}"/>
              </a:ext>
            </a:extLst>
          </p:cNvPr>
          <p:cNvSpPr/>
          <p:nvPr/>
        </p:nvSpPr>
        <p:spPr>
          <a:xfrm>
            <a:off x="93246" y="6441997"/>
            <a:ext cx="72961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Bio-Rad. “A Guide to Polyacrylamide Gel Electrophoresis and Detection.” Bio-Rad Laboratories.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9AC4264D-33A3-3246-874B-46153B34F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6"/>
          <a:srcRect t="15303"/>
          <a:stretch/>
        </p:blipFill>
        <p:spPr>
          <a:xfrm>
            <a:off x="324689" y="1761355"/>
            <a:ext cx="8819311" cy="3564911"/>
          </a:xfrm>
        </p:spPr>
      </p:pic>
      <p:pic>
        <p:nvPicPr>
          <p:cNvPr id="25" name="Content Placeholder 15">
            <a:extLst>
              <a:ext uri="{FF2B5EF4-FFF2-40B4-BE49-F238E27FC236}">
                <a16:creationId xmlns:a16="http://schemas.microsoft.com/office/drawing/2014/main" id="{A1D436DA-B758-2A43-89AF-A9CEA45896C3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0551" r="38868" b="91557"/>
          <a:stretch/>
        </p:blipFill>
        <p:spPr>
          <a:xfrm>
            <a:off x="335961" y="1338500"/>
            <a:ext cx="4460892" cy="35539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6F3C41C-EE8B-BB44-925F-727A9534F645}"/>
              </a:ext>
            </a:extLst>
          </p:cNvPr>
          <p:cNvSpPr txBox="1"/>
          <p:nvPr/>
        </p:nvSpPr>
        <p:spPr>
          <a:xfrm>
            <a:off x="325471" y="5250458"/>
            <a:ext cx="2606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Next" panose="020B0503020202020204" pitchFamily="34" charset="0"/>
              </a:rPr>
              <a:t>*Separating=Resolving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96BB0DF-8113-BA40-BD95-6684167F16F4}"/>
              </a:ext>
            </a:extLst>
          </p:cNvPr>
          <p:cNvSpPr/>
          <p:nvPr/>
        </p:nvSpPr>
        <p:spPr>
          <a:xfrm>
            <a:off x="339470" y="3423215"/>
            <a:ext cx="1065229" cy="311084"/>
          </a:xfrm>
          <a:prstGeom prst="rect">
            <a:avLst/>
          </a:prstGeom>
          <a:solidFill>
            <a:srgbClr val="7CB3F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5FFAD1-6FF4-1143-8EF7-CB73A2548420}"/>
              </a:ext>
            </a:extLst>
          </p:cNvPr>
          <p:cNvSpPr txBox="1"/>
          <p:nvPr/>
        </p:nvSpPr>
        <p:spPr>
          <a:xfrm>
            <a:off x="2999399" y="5264313"/>
            <a:ext cx="2277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Next" panose="020B0503020202020204" pitchFamily="34" charset="0"/>
              </a:rPr>
              <a:t>**TEMED goes last </a:t>
            </a:r>
          </a:p>
        </p:txBody>
      </p:sp>
    </p:spTree>
    <p:extLst>
      <p:ext uri="{BB962C8B-B14F-4D97-AF65-F5344CB8AC3E}">
        <p14:creationId xmlns:p14="http://schemas.microsoft.com/office/powerpoint/2010/main" val="254763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8401"/>
            <a:ext cx="8686800" cy="765842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venir Book" charset="0"/>
                <a:ea typeface="Avenir Book" charset="0"/>
                <a:cs typeface="Avenir Book" charset="0"/>
              </a:rPr>
              <a:t>Sample Preparation and Loading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22321" y="802077"/>
            <a:ext cx="8899357" cy="425144"/>
            <a:chOff x="122321" y="802077"/>
            <a:chExt cx="8899357" cy="4251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177241" y="805617"/>
              <a:ext cx="1441657" cy="19716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122321" y="947273"/>
              <a:ext cx="1548066" cy="2179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1692169" y="811464"/>
              <a:ext cx="1422787" cy="20838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1637968" y="961182"/>
              <a:ext cx="1527803" cy="23034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3183499" y="817311"/>
              <a:ext cx="1422787" cy="20838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3129298" y="967029"/>
              <a:ext cx="1527803" cy="23034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4637370" y="802077"/>
              <a:ext cx="1400143" cy="23309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4584032" y="969554"/>
              <a:ext cx="1503488" cy="25766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6080935" y="820235"/>
              <a:ext cx="1422787" cy="20838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6026734" y="969953"/>
              <a:ext cx="1527803" cy="23034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7548076" y="815541"/>
              <a:ext cx="1422787" cy="20838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7493875" y="965259"/>
              <a:ext cx="1527803" cy="230343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7562336" y="6598508"/>
            <a:ext cx="1581664" cy="259492"/>
          </a:xfrm>
          <a:prstGeom prst="rect">
            <a:avLst/>
          </a:prstGeom>
          <a:gradFill flip="none" rotWithShape="1">
            <a:gsLst>
              <a:gs pos="0">
                <a:srgbClr val="7CB3FF"/>
              </a:gs>
              <a:gs pos="19000">
                <a:srgbClr val="ACCFFF"/>
              </a:gs>
              <a:gs pos="54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648833" y="6586153"/>
            <a:ext cx="1408669" cy="284204"/>
          </a:xfrm>
        </p:spPr>
        <p:txBody>
          <a:bodyPr/>
          <a:lstStyle/>
          <a:p>
            <a:fld id="{5842251A-D16E-CA44-AD82-3EE8BD8EFF7D}" type="slidenum">
              <a:rPr lang="en-US" sz="1400" b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pPr/>
              <a:t>11</a:t>
            </a:fld>
            <a:endParaRPr lang="en-US" sz="14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EB5856-1A0A-FE43-9E96-2BE0B223BECE}"/>
              </a:ext>
            </a:extLst>
          </p:cNvPr>
          <p:cNvSpPr/>
          <p:nvPr/>
        </p:nvSpPr>
        <p:spPr>
          <a:xfrm>
            <a:off x="93246" y="6441997"/>
            <a:ext cx="72961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Bio-Rad. “A Guide to Polyacrylamide Gel Electrophoresis and Detection.” Bio-Rad Laboratories.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3BF02109-DDC8-A044-983B-079AB326992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556758">
            <a:off x="4966633" y="1310497"/>
            <a:ext cx="1118308" cy="1931623"/>
          </a:xfrm>
          <a:prstGeom prst="rect">
            <a:avLst/>
          </a:prstGeom>
        </p:spPr>
      </p:pic>
      <p:grpSp>
        <p:nvGrpSpPr>
          <p:cNvPr id="115" name="Group 114">
            <a:extLst>
              <a:ext uri="{FF2B5EF4-FFF2-40B4-BE49-F238E27FC236}">
                <a16:creationId xmlns:a16="http://schemas.microsoft.com/office/drawing/2014/main" id="{987CF22D-951C-8F4B-9973-115FD2AC6C80}"/>
              </a:ext>
            </a:extLst>
          </p:cNvPr>
          <p:cNvGrpSpPr/>
          <p:nvPr/>
        </p:nvGrpSpPr>
        <p:grpSpPr>
          <a:xfrm>
            <a:off x="4059927" y="2585424"/>
            <a:ext cx="4879564" cy="2987890"/>
            <a:chOff x="620484" y="1883231"/>
            <a:chExt cx="5780315" cy="3929745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4A62C022-AFC9-804A-A00F-425139172732}"/>
                </a:ext>
              </a:extLst>
            </p:cNvPr>
            <p:cNvGrpSpPr/>
            <p:nvPr/>
          </p:nvGrpSpPr>
          <p:grpSpPr>
            <a:xfrm>
              <a:off x="925285" y="2079172"/>
              <a:ext cx="5181600" cy="3504210"/>
              <a:chOff x="925285" y="2079172"/>
              <a:chExt cx="5181600" cy="350421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6A29170-A872-AE48-AAD2-5577FD7D2D87}"/>
                  </a:ext>
                </a:extLst>
              </p:cNvPr>
              <p:cNvSpPr/>
              <p:nvPr/>
            </p:nvSpPr>
            <p:spPr>
              <a:xfrm>
                <a:off x="925285" y="2089023"/>
                <a:ext cx="5181600" cy="3494359"/>
              </a:xfrm>
              <a:prstGeom prst="rect">
                <a:avLst/>
              </a:prstGeom>
              <a:solidFill>
                <a:srgbClr val="ACCFFF">
                  <a:alpha val="7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70873BA-83B8-5446-8F58-174BD919C9FB}"/>
                  </a:ext>
                </a:extLst>
              </p:cNvPr>
              <p:cNvSpPr/>
              <p:nvPr/>
            </p:nvSpPr>
            <p:spPr>
              <a:xfrm>
                <a:off x="1228969" y="2089024"/>
                <a:ext cx="313173" cy="3546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B1D4CC3-ADD7-0A46-BDC3-6C6BFE54925A}"/>
                  </a:ext>
                </a:extLst>
              </p:cNvPr>
              <p:cNvSpPr/>
              <p:nvPr/>
            </p:nvSpPr>
            <p:spPr>
              <a:xfrm>
                <a:off x="1845826" y="2089024"/>
                <a:ext cx="313173" cy="3546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952575F-D4AC-C647-80E7-F8E040FA7919}"/>
                  </a:ext>
                </a:extLst>
              </p:cNvPr>
              <p:cNvSpPr/>
              <p:nvPr/>
            </p:nvSpPr>
            <p:spPr>
              <a:xfrm>
                <a:off x="2453194" y="2079173"/>
                <a:ext cx="313173" cy="3546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1BDC985-1344-AB41-BF6B-6EF277CFE4BF}"/>
                  </a:ext>
                </a:extLst>
              </p:cNvPr>
              <p:cNvSpPr/>
              <p:nvPr/>
            </p:nvSpPr>
            <p:spPr>
              <a:xfrm>
                <a:off x="3070050" y="2089024"/>
                <a:ext cx="313173" cy="3546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9C0267-6CEC-7647-AC25-D0FD77B1401B}"/>
                  </a:ext>
                </a:extLst>
              </p:cNvPr>
              <p:cNvSpPr/>
              <p:nvPr/>
            </p:nvSpPr>
            <p:spPr>
              <a:xfrm>
                <a:off x="3696397" y="2089024"/>
                <a:ext cx="313173" cy="3546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07DBF1D-CC0D-B642-AC05-B514D13C4846}"/>
                  </a:ext>
                </a:extLst>
              </p:cNvPr>
              <p:cNvSpPr/>
              <p:nvPr/>
            </p:nvSpPr>
            <p:spPr>
              <a:xfrm>
                <a:off x="4313255" y="2089024"/>
                <a:ext cx="313173" cy="3546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DCE7B24-DDA6-C348-BE20-3424F6C390EF}"/>
                  </a:ext>
                </a:extLst>
              </p:cNvPr>
              <p:cNvSpPr/>
              <p:nvPr/>
            </p:nvSpPr>
            <p:spPr>
              <a:xfrm>
                <a:off x="4911132" y="2079172"/>
                <a:ext cx="313173" cy="3546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7DE26D7-395D-F84C-810C-6B0E3F6C9FE3}"/>
                  </a:ext>
                </a:extLst>
              </p:cNvPr>
              <p:cNvSpPr/>
              <p:nvPr/>
            </p:nvSpPr>
            <p:spPr>
              <a:xfrm>
                <a:off x="5499519" y="2079172"/>
                <a:ext cx="313173" cy="3546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5BB034B-E0DF-C94E-8433-492AA0C7DDDE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1959429"/>
              <a:ext cx="473528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04FE33F-28C9-3C45-B1B5-9FAA0AFAB527}"/>
                </a:ext>
              </a:extLst>
            </p:cNvPr>
            <p:cNvCxnSpPr>
              <a:cxnSpLocks/>
            </p:cNvCxnSpPr>
            <p:nvPr/>
          </p:nvCxnSpPr>
          <p:spPr>
            <a:xfrm>
              <a:off x="1153886" y="5736772"/>
              <a:ext cx="473528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6EA709A-38C4-DF4A-8E09-F21E192CFEF1}"/>
                </a:ext>
              </a:extLst>
            </p:cNvPr>
            <p:cNvCxnSpPr>
              <a:cxnSpLocks/>
            </p:cNvCxnSpPr>
            <p:nvPr/>
          </p:nvCxnSpPr>
          <p:spPr>
            <a:xfrm>
              <a:off x="955964" y="2729344"/>
              <a:ext cx="5126181" cy="0"/>
            </a:xfrm>
            <a:prstGeom prst="line">
              <a:avLst/>
            </a:prstGeom>
            <a:ln w="12700">
              <a:solidFill>
                <a:schemeClr val="accent1">
                  <a:alpha val="5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26A26F7-5434-8941-BB29-037F2A24624A}"/>
                </a:ext>
              </a:extLst>
            </p:cNvPr>
            <p:cNvSpPr/>
            <p:nvPr/>
          </p:nvSpPr>
          <p:spPr>
            <a:xfrm>
              <a:off x="1232672" y="2218294"/>
              <a:ext cx="306241" cy="2169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1F25F685-93CB-5F45-9ACF-F03FC3F22005}"/>
                </a:ext>
              </a:extLst>
            </p:cNvPr>
            <p:cNvSpPr/>
            <p:nvPr/>
          </p:nvSpPr>
          <p:spPr>
            <a:xfrm rot="5400000">
              <a:off x="-1077688" y="3581403"/>
              <a:ext cx="3918859" cy="522515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66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FEC33780-8B1F-6E45-98CF-3351E54A932A}"/>
                </a:ext>
              </a:extLst>
            </p:cNvPr>
            <p:cNvSpPr/>
            <p:nvPr/>
          </p:nvSpPr>
          <p:spPr>
            <a:xfrm rot="5400000">
              <a:off x="4180112" y="3592289"/>
              <a:ext cx="3918859" cy="522515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66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7" name="Content Placeholder 25">
            <a:extLst>
              <a:ext uri="{FF2B5EF4-FFF2-40B4-BE49-F238E27FC236}">
                <a16:creationId xmlns:a16="http://schemas.microsoft.com/office/drawing/2014/main" id="{37023C55-0BEC-4A45-B505-B7140659D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076" y="1357745"/>
            <a:ext cx="3679564" cy="49876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Prepare a sample staining solution.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Add 10% of reducing agent 2-mercaptoethanol to staining solution (Coomassie Brilliant Blue)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Mix 2:1 Sample and staining solution.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Heat samples at 90 ºC for 1 minute.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Add samples to wells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15-well gel – add 15 </a:t>
            </a:r>
            <a:r>
              <a:rPr lang="en-US" sz="1800" dirty="0" err="1">
                <a:latin typeface="Avenir Next" panose="020B0503020202020204" pitchFamily="34" charset="0"/>
                <a:ea typeface="Avenir Book" charset="0"/>
                <a:cs typeface="Avenir Book" charset="0"/>
              </a:rPr>
              <a:t>uL</a:t>
            </a:r>
            <a:endParaRPr lang="en-US" sz="1800" dirty="0">
              <a:latin typeface="Avenir Next" panose="020B0503020202020204" pitchFamily="34" charset="0"/>
              <a:ea typeface="Avenir Book" charset="0"/>
              <a:cs typeface="Avenir Book" charset="0"/>
            </a:endParaRP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10-well gel – add 20 </a:t>
            </a:r>
            <a:r>
              <a:rPr lang="en-US" sz="1800" dirty="0" err="1">
                <a:latin typeface="Avenir Next" panose="020B0503020202020204" pitchFamily="34" charset="0"/>
                <a:ea typeface="Avenir Book" charset="0"/>
                <a:cs typeface="Avenir Book" charset="0"/>
              </a:rPr>
              <a:t>uL</a:t>
            </a:r>
            <a:endParaRPr lang="en-US" sz="1800" dirty="0">
              <a:latin typeface="Avenir Next" panose="020B0503020202020204" pitchFamily="34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870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8401"/>
            <a:ext cx="8686800" cy="765842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venir Book" charset="0"/>
                <a:ea typeface="Avenir Book" charset="0"/>
                <a:cs typeface="Avenir Book" charset="0"/>
              </a:rPr>
              <a:t>Sample Run and Staining/</a:t>
            </a:r>
            <a:r>
              <a:rPr lang="en-US" sz="3600" dirty="0" err="1">
                <a:latin typeface="Avenir Book" charset="0"/>
                <a:ea typeface="Avenir Book" charset="0"/>
                <a:cs typeface="Avenir Book" charset="0"/>
              </a:rPr>
              <a:t>Destaining</a:t>
            </a:r>
            <a:r>
              <a:rPr lang="en-US" sz="3600" dirty="0">
                <a:latin typeface="Avenir Book" charset="0"/>
                <a:ea typeface="Avenir Book" charset="0"/>
                <a:cs typeface="Avenir Book" charset="0"/>
              </a:rPr>
              <a:t>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22321" y="802077"/>
            <a:ext cx="8899357" cy="425144"/>
            <a:chOff x="122321" y="802077"/>
            <a:chExt cx="8899357" cy="4251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177241" y="805617"/>
              <a:ext cx="1441657" cy="19716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122321" y="947273"/>
              <a:ext cx="1548066" cy="2179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1692169" y="811464"/>
              <a:ext cx="1422787" cy="20838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1637968" y="961182"/>
              <a:ext cx="1527803" cy="23034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3183499" y="817311"/>
              <a:ext cx="1422787" cy="20838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3129298" y="967029"/>
              <a:ext cx="1527803" cy="23034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4637370" y="802077"/>
              <a:ext cx="1400143" cy="23309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4584032" y="969554"/>
              <a:ext cx="1503488" cy="25766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6080935" y="820235"/>
              <a:ext cx="1422787" cy="20838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6026734" y="969953"/>
              <a:ext cx="1527803" cy="23034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7548076" y="815541"/>
              <a:ext cx="1422787" cy="20838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7493875" y="965259"/>
              <a:ext cx="1527803" cy="230343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7562336" y="6598508"/>
            <a:ext cx="1581664" cy="259492"/>
          </a:xfrm>
          <a:prstGeom prst="rect">
            <a:avLst/>
          </a:prstGeom>
          <a:gradFill flip="none" rotWithShape="1">
            <a:gsLst>
              <a:gs pos="0">
                <a:srgbClr val="7CB3FF"/>
              </a:gs>
              <a:gs pos="19000">
                <a:srgbClr val="ACCFFF"/>
              </a:gs>
              <a:gs pos="54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648833" y="6586153"/>
            <a:ext cx="1408669" cy="284204"/>
          </a:xfrm>
        </p:spPr>
        <p:txBody>
          <a:bodyPr/>
          <a:lstStyle/>
          <a:p>
            <a:fld id="{5842251A-D16E-CA44-AD82-3EE8BD8EFF7D}" type="slidenum">
              <a:rPr lang="en-US" sz="1400" b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pPr/>
              <a:t>12</a:t>
            </a:fld>
            <a:endParaRPr lang="en-US" sz="14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EB5856-1A0A-FE43-9E96-2BE0B223BECE}"/>
              </a:ext>
            </a:extLst>
          </p:cNvPr>
          <p:cNvSpPr/>
          <p:nvPr/>
        </p:nvSpPr>
        <p:spPr>
          <a:xfrm>
            <a:off x="93246" y="6441997"/>
            <a:ext cx="72961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Bio-Rad. “A Guide to Polyacrylamide Gel Electrophoresis and Detection.” Bio-Rad Laboratories.</a:t>
            </a:r>
          </a:p>
        </p:txBody>
      </p:sp>
      <p:sp>
        <p:nvSpPr>
          <p:cNvPr id="117" name="Content Placeholder 25">
            <a:extLst>
              <a:ext uri="{FF2B5EF4-FFF2-40B4-BE49-F238E27FC236}">
                <a16:creationId xmlns:a16="http://schemas.microsoft.com/office/drawing/2014/main" id="{37023C55-0BEC-4A45-B505-B7140659D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075" y="1357745"/>
            <a:ext cx="8541125" cy="49876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After sample loading, gel is ready for run.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Running conditions: 200 V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Running time: ~40-50 min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Remove gel from glass plates and wash 3 times with distilled water.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Soak on Coomassie Brilliant Blue Stain and leave overnight gently agitating.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0.1% Coomassie, 10% acetic acid, 40% methanol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Wash gel 3 times with distilled water. </a:t>
            </a:r>
            <a:endParaRPr lang="en-US" sz="1800" dirty="0">
              <a:latin typeface="Avenir Next" panose="020B0503020202020204" pitchFamily="34" charset="0"/>
              <a:ea typeface="Avenir Book" charset="0"/>
              <a:cs typeface="Avenir Book" charset="0"/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Soak on </a:t>
            </a:r>
            <a:r>
              <a:rPr lang="en-US" sz="2200" dirty="0" err="1">
                <a:latin typeface="Avenir Next" panose="020B0503020202020204" pitchFamily="34" charset="0"/>
                <a:ea typeface="Avenir Book" charset="0"/>
                <a:cs typeface="Avenir Book" charset="0"/>
              </a:rPr>
              <a:t>destaining</a:t>
            </a: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 solution, add two </a:t>
            </a:r>
            <a:r>
              <a:rPr lang="en-US" sz="2200" dirty="0" err="1">
                <a:latin typeface="Avenir Next" panose="020B0503020202020204" pitchFamily="34" charset="0"/>
                <a:ea typeface="Avenir Book" charset="0"/>
                <a:cs typeface="Avenir Book" charset="0"/>
              </a:rPr>
              <a:t>kim</a:t>
            </a: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 wipes, microwave for 10 seconds and gently agitate for ~30–60 minutes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10% acetic acid, 20% methanol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Analyze gel!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5C7B738-9B0F-9347-958C-B16EC4BF6D1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71" b="89883" l="9963" r="93542">
                        <a14:foregroundMark x1="29520" y1="41496" x2="29520" y2="41496"/>
                        <a14:foregroundMark x1="63930" y1="69795" x2="70480" y2="62757"/>
                        <a14:foregroundMark x1="70480" y1="62757" x2="78690" y2="58504"/>
                        <a14:foregroundMark x1="78690" y1="58504" x2="84502" y2="67009"/>
                        <a14:foregroundMark x1="84502" y1="67009" x2="80258" y2="69501"/>
                        <a14:foregroundMark x1="93081" y1="70235" x2="93542" y2="73607"/>
                        <a14:foregroundMark x1="57657" y1="69501" x2="65867" y2="74047"/>
                        <a14:foregroundMark x1="65867" y1="74047" x2="61716" y2="76100"/>
                        <a14:foregroundMark x1="67159" y1="82551" x2="65683" y2="80205"/>
                        <a14:foregroundMark x1="64576" y1="81232" x2="62177" y2="81232"/>
                        <a14:foregroundMark x1="33856" y1="47654" x2="33487" y2="44868"/>
                        <a14:foregroundMark x1="27768" y1="40762" x2="33672" y2="42815"/>
                        <a14:foregroundMark x1="40406" y1="49413" x2="34410" y2="43109"/>
                        <a14:foregroundMark x1="34410" y1="43109" x2="27030" y2="41202"/>
                        <a14:foregroundMark x1="27030" y1="41202" x2="22970" y2="35191"/>
                        <a14:foregroundMark x1="18450" y1="41496" x2="18450" y2="41496"/>
                        <a14:foregroundMark x1="10793" y1="52786" x2="11900" y2="60411"/>
                        <a14:foregroundMark x1="10978" y1="54985" x2="13469" y2="65249"/>
                        <a14:foregroundMark x1="13469" y1="65249" x2="20387" y2="71848"/>
                        <a14:foregroundMark x1="20387" y1="71848" x2="27306" y2="69648"/>
                        <a14:foregroundMark x1="27306" y1="69648" x2="37546" y2="72874"/>
                        <a14:foregroundMark x1="38007" y1="75367" x2="39391" y2="63343"/>
                        <a14:foregroundMark x1="39391" y1="63343" x2="42989" y2="53959"/>
                        <a14:foregroundMark x1="42343" y1="54985" x2="40037" y2="66129"/>
                        <a14:foregroundMark x1="40037" y1="66129" x2="32565" y2="70528"/>
                        <a14:foregroundMark x1="32565" y1="70528" x2="26661" y2="62757"/>
                        <a14:foregroundMark x1="26661" y1="62757" x2="24077" y2="61144"/>
                        <a14:foregroundMark x1="25830" y1="54252" x2="33303" y2="51466"/>
                        <a14:foregroundMark x1="33303" y1="51466" x2="37823" y2="39736"/>
                        <a14:foregroundMark x1="37546" y1="37683" x2="37546" y2="37683"/>
                        <a14:foregroundMark x1="37731" y1="40176" x2="38838" y2="26540"/>
                        <a14:foregroundMark x1="19004" y1="45015" x2="21494" y2="41202"/>
                        <a14:foregroundMark x1="19373" y1="42815" x2="19188" y2="40616"/>
                        <a14:foregroundMark x1="22048" y1="42962" x2="29428" y2="43842"/>
                        <a14:foregroundMark x1="29428" y1="43842" x2="30443" y2="447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69617" y="958852"/>
            <a:ext cx="2461764" cy="154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49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8401"/>
            <a:ext cx="8686800" cy="765842"/>
          </a:xfrm>
        </p:spPr>
        <p:txBody>
          <a:bodyPr>
            <a:noAutofit/>
          </a:bodyPr>
          <a:lstStyle/>
          <a:p>
            <a:r>
              <a:rPr lang="en-US" sz="3600" dirty="0" err="1">
                <a:latin typeface="Avenir Book" charset="0"/>
                <a:ea typeface="Avenir Book" charset="0"/>
                <a:cs typeface="Avenir Book" charset="0"/>
              </a:rPr>
              <a:t>Destained</a:t>
            </a:r>
            <a:r>
              <a:rPr lang="en-US" sz="3600" dirty="0">
                <a:latin typeface="Avenir Book" charset="0"/>
                <a:ea typeface="Avenir Book" charset="0"/>
                <a:cs typeface="Avenir Book" charset="0"/>
              </a:rPr>
              <a:t> SDS-PAGE Gel Example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22321" y="802077"/>
            <a:ext cx="8899357" cy="425144"/>
            <a:chOff x="122321" y="802077"/>
            <a:chExt cx="8899357" cy="4251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177241" y="805617"/>
              <a:ext cx="1441657" cy="19716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122321" y="947273"/>
              <a:ext cx="1548066" cy="2179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1692169" y="811464"/>
              <a:ext cx="1422787" cy="20838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1637968" y="961182"/>
              <a:ext cx="1527803" cy="23034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3183499" y="817311"/>
              <a:ext cx="1422787" cy="20838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3129298" y="967029"/>
              <a:ext cx="1527803" cy="23034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4637370" y="802077"/>
              <a:ext cx="1400143" cy="23309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4584032" y="969554"/>
              <a:ext cx="1503488" cy="25766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6080935" y="820235"/>
              <a:ext cx="1422787" cy="20838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6026734" y="969953"/>
              <a:ext cx="1527803" cy="23034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7548076" y="815541"/>
              <a:ext cx="1422787" cy="20838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7493875" y="965259"/>
              <a:ext cx="1527803" cy="230343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7562336" y="6598508"/>
            <a:ext cx="1581664" cy="259492"/>
          </a:xfrm>
          <a:prstGeom prst="rect">
            <a:avLst/>
          </a:prstGeom>
          <a:gradFill flip="none" rotWithShape="1">
            <a:gsLst>
              <a:gs pos="0">
                <a:srgbClr val="7CB3FF"/>
              </a:gs>
              <a:gs pos="19000">
                <a:srgbClr val="ACCFFF"/>
              </a:gs>
              <a:gs pos="54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648833" y="6586153"/>
            <a:ext cx="1408669" cy="284204"/>
          </a:xfrm>
        </p:spPr>
        <p:txBody>
          <a:bodyPr/>
          <a:lstStyle/>
          <a:p>
            <a:fld id="{5842251A-D16E-CA44-AD82-3EE8BD8EFF7D}" type="slidenum">
              <a:rPr lang="en-US" sz="1400" b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pPr/>
              <a:t>13</a:t>
            </a:fld>
            <a:endParaRPr lang="en-US" sz="14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78F4F9B-1272-3B43-A3AB-3D0609812CC2}"/>
              </a:ext>
            </a:extLst>
          </p:cNvPr>
          <p:cNvSpPr txBox="1"/>
          <p:nvPr/>
        </p:nvSpPr>
        <p:spPr>
          <a:xfrm rot="16200000">
            <a:off x="1463644" y="1373754"/>
            <a:ext cx="91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Ladder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5B431F6-5D92-3F49-A303-CA014903B376}"/>
              </a:ext>
            </a:extLst>
          </p:cNvPr>
          <p:cNvSpPr txBox="1"/>
          <p:nvPr/>
        </p:nvSpPr>
        <p:spPr>
          <a:xfrm rot="16200000">
            <a:off x="2583042" y="1564130"/>
            <a:ext cx="50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F1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EA95EC4-88F2-F342-99DD-C6FB27295F9C}"/>
              </a:ext>
            </a:extLst>
          </p:cNvPr>
          <p:cNvSpPr txBox="1"/>
          <p:nvPr/>
        </p:nvSpPr>
        <p:spPr>
          <a:xfrm rot="16200000">
            <a:off x="3259392" y="1564130"/>
            <a:ext cx="50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F2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74B0365-7BAE-6544-9139-C3E8E92A5DFD}"/>
              </a:ext>
            </a:extLst>
          </p:cNvPr>
          <p:cNvSpPr txBox="1"/>
          <p:nvPr/>
        </p:nvSpPr>
        <p:spPr>
          <a:xfrm rot="16200000">
            <a:off x="3873817" y="1579112"/>
            <a:ext cx="475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F3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8F3C253-E759-C24A-9B50-BE5B2B1A3306}"/>
              </a:ext>
            </a:extLst>
          </p:cNvPr>
          <p:cNvSpPr txBox="1"/>
          <p:nvPr/>
        </p:nvSpPr>
        <p:spPr>
          <a:xfrm rot="16200000">
            <a:off x="4580358" y="1562612"/>
            <a:ext cx="506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F4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6B06917-4D0D-D448-B354-58D498B14443}"/>
              </a:ext>
            </a:extLst>
          </p:cNvPr>
          <p:cNvSpPr txBox="1"/>
          <p:nvPr/>
        </p:nvSpPr>
        <p:spPr>
          <a:xfrm rot="16200000">
            <a:off x="5246437" y="1518326"/>
            <a:ext cx="56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F5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BAE24FB-F8A8-774B-8DE5-732670D31886}"/>
              </a:ext>
            </a:extLst>
          </p:cNvPr>
          <p:cNvSpPr txBox="1"/>
          <p:nvPr/>
        </p:nvSpPr>
        <p:spPr>
          <a:xfrm rot="16200000">
            <a:off x="5933585" y="1525518"/>
            <a:ext cx="55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F6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1CC7C3A-47A8-5248-9F5C-420D0CE8F8EE}"/>
              </a:ext>
            </a:extLst>
          </p:cNvPr>
          <p:cNvSpPr txBox="1"/>
          <p:nvPr/>
        </p:nvSpPr>
        <p:spPr>
          <a:xfrm rot="16200000">
            <a:off x="6650911" y="1569031"/>
            <a:ext cx="508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F7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802AEC2-C3B0-0244-B603-494E7172E930}"/>
              </a:ext>
            </a:extLst>
          </p:cNvPr>
          <p:cNvSpPr txBox="1"/>
          <p:nvPr/>
        </p:nvSpPr>
        <p:spPr>
          <a:xfrm rot="16200000">
            <a:off x="7286542" y="1531817"/>
            <a:ext cx="59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F9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2DE8A38-17E8-9048-8382-04724E718480}"/>
              </a:ext>
            </a:extLst>
          </p:cNvPr>
          <p:cNvSpPr txBox="1"/>
          <p:nvPr/>
        </p:nvSpPr>
        <p:spPr>
          <a:xfrm>
            <a:off x="372356" y="2612508"/>
            <a:ext cx="91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75 kDa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B25C0F8-8E33-4E4B-8DAF-477ED5615FC7}"/>
              </a:ext>
            </a:extLst>
          </p:cNvPr>
          <p:cNvSpPr txBox="1"/>
          <p:nvPr/>
        </p:nvSpPr>
        <p:spPr>
          <a:xfrm>
            <a:off x="381500" y="3298161"/>
            <a:ext cx="1012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50 kDa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26FF5B0-963D-8942-9BD1-35644F5F654E}"/>
              </a:ext>
            </a:extLst>
          </p:cNvPr>
          <p:cNvSpPr txBox="1"/>
          <p:nvPr/>
        </p:nvSpPr>
        <p:spPr>
          <a:xfrm>
            <a:off x="381500" y="3896947"/>
            <a:ext cx="1036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37 kDa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DAD6558-D727-734B-9CE2-669329530B6A}"/>
              </a:ext>
            </a:extLst>
          </p:cNvPr>
          <p:cNvSpPr txBox="1"/>
          <p:nvPr/>
        </p:nvSpPr>
        <p:spPr>
          <a:xfrm>
            <a:off x="372356" y="4983562"/>
            <a:ext cx="922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25 kDa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5ED4C1B-5BE0-B74E-97C0-43317F02D3FB}"/>
              </a:ext>
            </a:extLst>
          </p:cNvPr>
          <p:cNvSpPr txBox="1"/>
          <p:nvPr/>
        </p:nvSpPr>
        <p:spPr>
          <a:xfrm>
            <a:off x="263830" y="1808808"/>
            <a:ext cx="1233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200 kDa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150 kDa 100 kDa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A39B0E5-00BF-C342-AC64-E73586224A0F}"/>
              </a:ext>
            </a:extLst>
          </p:cNvPr>
          <p:cNvCxnSpPr/>
          <p:nvPr/>
        </p:nvCxnSpPr>
        <p:spPr>
          <a:xfrm flipH="1">
            <a:off x="-219363" y="941995"/>
            <a:ext cx="2936" cy="1980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408B340-7DE4-D941-AB17-A1A51EC1CB22}"/>
              </a:ext>
            </a:extLst>
          </p:cNvPr>
          <p:cNvCxnSpPr/>
          <p:nvPr/>
        </p:nvCxnSpPr>
        <p:spPr>
          <a:xfrm flipH="1" flipV="1">
            <a:off x="1230248" y="1972354"/>
            <a:ext cx="332294" cy="14096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BEFD9D2-215B-9D41-AEA2-32222B657549}"/>
              </a:ext>
            </a:extLst>
          </p:cNvPr>
          <p:cNvCxnSpPr/>
          <p:nvPr/>
        </p:nvCxnSpPr>
        <p:spPr>
          <a:xfrm flipH="1" flipV="1">
            <a:off x="1230248" y="2216728"/>
            <a:ext cx="332294" cy="871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42243BA-812F-834F-A433-FB364576068E}"/>
              </a:ext>
            </a:extLst>
          </p:cNvPr>
          <p:cNvCxnSpPr/>
          <p:nvPr/>
        </p:nvCxnSpPr>
        <p:spPr>
          <a:xfrm flipH="1">
            <a:off x="1230248" y="2398172"/>
            <a:ext cx="332294" cy="8179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BB9F04F-034D-BC41-BD2E-692E1A3E331B}"/>
              </a:ext>
            </a:extLst>
          </p:cNvPr>
          <p:cNvCxnSpPr/>
          <p:nvPr/>
        </p:nvCxnSpPr>
        <p:spPr>
          <a:xfrm flipH="1">
            <a:off x="1244115" y="2726430"/>
            <a:ext cx="320438" cy="7074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>
            <a:extLst>
              <a:ext uri="{FF2B5EF4-FFF2-40B4-BE49-F238E27FC236}">
                <a16:creationId xmlns:a16="http://schemas.microsoft.com/office/drawing/2014/main" id="{055943E4-85B3-D740-B9C6-D4ABFB0AFBC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542" y="1987992"/>
            <a:ext cx="6274613" cy="438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63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8401"/>
            <a:ext cx="8686800" cy="765842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venir Book" charset="0"/>
                <a:ea typeface="Avenir Book" charset="0"/>
                <a:cs typeface="Avenir Book" charset="0"/>
              </a:rPr>
              <a:t>Native-Page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22321" y="802077"/>
            <a:ext cx="8899357" cy="425144"/>
            <a:chOff x="122321" y="802077"/>
            <a:chExt cx="8899357" cy="4251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177241" y="805617"/>
              <a:ext cx="1441657" cy="19716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122321" y="947273"/>
              <a:ext cx="1548066" cy="2179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1692169" y="811464"/>
              <a:ext cx="1422787" cy="20838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1637968" y="961182"/>
              <a:ext cx="1527803" cy="23034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3183499" y="817311"/>
              <a:ext cx="1422787" cy="20838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3129298" y="967029"/>
              <a:ext cx="1527803" cy="23034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4637370" y="802077"/>
              <a:ext cx="1400143" cy="23309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4584032" y="969554"/>
              <a:ext cx="1503488" cy="25766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6080935" y="820235"/>
              <a:ext cx="1422787" cy="20838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6026734" y="969953"/>
              <a:ext cx="1527803" cy="23034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7548076" y="815541"/>
              <a:ext cx="1422787" cy="20838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7493875" y="965259"/>
              <a:ext cx="1527803" cy="230343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7562336" y="6598508"/>
            <a:ext cx="1581664" cy="259492"/>
          </a:xfrm>
          <a:prstGeom prst="rect">
            <a:avLst/>
          </a:prstGeom>
          <a:gradFill flip="none" rotWithShape="1">
            <a:gsLst>
              <a:gs pos="0">
                <a:srgbClr val="7CB3FF"/>
              </a:gs>
              <a:gs pos="19000">
                <a:srgbClr val="ACCFFF"/>
              </a:gs>
              <a:gs pos="54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648833" y="6586153"/>
            <a:ext cx="1408669" cy="284204"/>
          </a:xfrm>
        </p:spPr>
        <p:txBody>
          <a:bodyPr/>
          <a:lstStyle/>
          <a:p>
            <a:fld id="{5842251A-D16E-CA44-AD82-3EE8BD8EFF7D}" type="slidenum">
              <a:rPr lang="en-US" sz="1400" b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pPr/>
              <a:t>14</a:t>
            </a:fld>
            <a:endParaRPr lang="en-US" sz="14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EB5856-1A0A-FE43-9E96-2BE0B223BECE}"/>
              </a:ext>
            </a:extLst>
          </p:cNvPr>
          <p:cNvSpPr/>
          <p:nvPr/>
        </p:nvSpPr>
        <p:spPr>
          <a:xfrm>
            <a:off x="93246" y="6441997"/>
            <a:ext cx="72961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Bio-Rad. “A Guide to Polyacrylamide Gel Electrophoresis and Detection.” Bio-Rad Laboratories.</a:t>
            </a:r>
          </a:p>
        </p:txBody>
      </p:sp>
      <p:sp>
        <p:nvSpPr>
          <p:cNvPr id="23" name="Content Placeholder 25">
            <a:extLst>
              <a:ext uri="{FF2B5EF4-FFF2-40B4-BE49-F238E27FC236}">
                <a16:creationId xmlns:a16="http://schemas.microsoft.com/office/drawing/2014/main" id="{4C41C838-B52D-8B40-A367-C55C5A4316EB}"/>
              </a:ext>
            </a:extLst>
          </p:cNvPr>
          <p:cNvSpPr txBox="1">
            <a:spLocks/>
          </p:cNvSpPr>
          <p:nvPr/>
        </p:nvSpPr>
        <p:spPr>
          <a:xfrm>
            <a:off x="298076" y="1229193"/>
            <a:ext cx="4260070" cy="5291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A method used to separate proteins in their native states according to difference in their charge density.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Native state means that proteins are in properly folded state, not denatured.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Mobility depends on protein’s charge and hydrodynamic size.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Proteins remains enzymatically active after separation.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Can be used as a preparation procedure for protein purification.</a:t>
            </a:r>
          </a:p>
        </p:txBody>
      </p: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5D5BE190-0ED8-E644-AA08-9F9C9A602AF1}"/>
              </a:ext>
            </a:extLst>
          </p:cNvPr>
          <p:cNvGrpSpPr/>
          <p:nvPr/>
        </p:nvGrpSpPr>
        <p:grpSpPr>
          <a:xfrm>
            <a:off x="4570864" y="1348354"/>
            <a:ext cx="4431475" cy="3312226"/>
            <a:chOff x="620484" y="1426029"/>
            <a:chExt cx="7870373" cy="4713515"/>
          </a:xfrm>
        </p:grpSpPr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FEA27DB7-5342-F44F-8F0A-BA7B65453952}"/>
                </a:ext>
              </a:extLst>
            </p:cNvPr>
            <p:cNvGrpSpPr/>
            <p:nvPr/>
          </p:nvGrpSpPr>
          <p:grpSpPr>
            <a:xfrm>
              <a:off x="925285" y="2079172"/>
              <a:ext cx="5181600" cy="3504211"/>
              <a:chOff x="1600200" y="1719943"/>
              <a:chExt cx="5943600" cy="3871936"/>
            </a:xfrm>
          </p:grpSpPr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7589449A-AA42-134D-8B26-1CA40D683AE6}"/>
                  </a:ext>
                </a:extLst>
              </p:cNvPr>
              <p:cNvSpPr/>
              <p:nvPr/>
            </p:nvSpPr>
            <p:spPr>
              <a:xfrm>
                <a:off x="1600200" y="1730828"/>
                <a:ext cx="5943600" cy="3861051"/>
              </a:xfrm>
              <a:prstGeom prst="rect">
                <a:avLst/>
              </a:prstGeom>
              <a:solidFill>
                <a:srgbClr val="ACCFFF">
                  <a:alpha val="7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FC3BDE88-2B89-CD4A-B50A-82858792214F}"/>
                  </a:ext>
                </a:extLst>
              </p:cNvPr>
              <p:cNvSpPr/>
              <p:nvPr/>
            </p:nvSpPr>
            <p:spPr>
              <a:xfrm>
                <a:off x="1948543" y="1730829"/>
                <a:ext cx="359228" cy="391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E1BCDA38-2C1C-5F49-8A7D-F50918657EFD}"/>
                  </a:ext>
                </a:extLst>
              </p:cNvPr>
              <p:cNvSpPr/>
              <p:nvPr/>
            </p:nvSpPr>
            <p:spPr>
              <a:xfrm>
                <a:off x="2656115" y="1730829"/>
                <a:ext cx="359228" cy="391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0A5F468-CC15-2348-BA5A-763F8DF1354C}"/>
                  </a:ext>
                </a:extLst>
              </p:cNvPr>
              <p:cNvSpPr/>
              <p:nvPr/>
            </p:nvSpPr>
            <p:spPr>
              <a:xfrm>
                <a:off x="3352801" y="1719944"/>
                <a:ext cx="359228" cy="391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5F76C99C-DC55-0C43-A60E-56047C8894AD}"/>
                  </a:ext>
                </a:extLst>
              </p:cNvPr>
              <p:cNvSpPr/>
              <p:nvPr/>
            </p:nvSpPr>
            <p:spPr>
              <a:xfrm>
                <a:off x="4060372" y="1730829"/>
                <a:ext cx="359228" cy="391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51BB6342-94BC-C14C-8F5A-98B4B2428E7C}"/>
                  </a:ext>
                </a:extLst>
              </p:cNvPr>
              <p:cNvSpPr/>
              <p:nvPr/>
            </p:nvSpPr>
            <p:spPr>
              <a:xfrm>
                <a:off x="4778829" y="1730829"/>
                <a:ext cx="359228" cy="391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BD06BD64-4626-FD44-8A1B-3AF2F987E1EB}"/>
                  </a:ext>
                </a:extLst>
              </p:cNvPr>
              <p:cNvSpPr/>
              <p:nvPr/>
            </p:nvSpPr>
            <p:spPr>
              <a:xfrm>
                <a:off x="5486401" y="1730829"/>
                <a:ext cx="359228" cy="391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B26D47B0-C007-0E48-A8BF-35BD7BF41A5C}"/>
                  </a:ext>
                </a:extLst>
              </p:cNvPr>
              <p:cNvSpPr/>
              <p:nvPr/>
            </p:nvSpPr>
            <p:spPr>
              <a:xfrm>
                <a:off x="6172201" y="1719943"/>
                <a:ext cx="359228" cy="391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E756210C-B6BA-714F-B4DE-18AA0308C1D0}"/>
                  </a:ext>
                </a:extLst>
              </p:cNvPr>
              <p:cNvSpPr/>
              <p:nvPr/>
            </p:nvSpPr>
            <p:spPr>
              <a:xfrm>
                <a:off x="6847116" y="1719943"/>
                <a:ext cx="359228" cy="391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219870A0-DBF2-4940-BD9A-B59C247927AB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1959429"/>
              <a:ext cx="473528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79133CAA-8733-474A-BF1B-E75B3EB29C30}"/>
                </a:ext>
              </a:extLst>
            </p:cNvPr>
            <p:cNvCxnSpPr>
              <a:cxnSpLocks/>
            </p:cNvCxnSpPr>
            <p:nvPr/>
          </p:nvCxnSpPr>
          <p:spPr>
            <a:xfrm>
              <a:off x="1153886" y="5736772"/>
              <a:ext cx="473528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FD639FF7-AB0C-DC44-8A89-1BFDB1593D25}"/>
                </a:ext>
              </a:extLst>
            </p:cNvPr>
            <p:cNvCxnSpPr/>
            <p:nvPr/>
          </p:nvCxnSpPr>
          <p:spPr>
            <a:xfrm flipV="1">
              <a:off x="3439886" y="1426030"/>
              <a:ext cx="0" cy="53340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9CC9C4AC-EC0B-494C-8AC6-8FF3DC272F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50771" y="5736772"/>
              <a:ext cx="0" cy="40277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8EE728B7-6FE9-E84A-A9C4-D31808A7D9FD}"/>
                </a:ext>
              </a:extLst>
            </p:cNvPr>
            <p:cNvCxnSpPr>
              <a:cxnSpLocks/>
            </p:cNvCxnSpPr>
            <p:nvPr/>
          </p:nvCxnSpPr>
          <p:spPr>
            <a:xfrm>
              <a:off x="3439886" y="1426029"/>
              <a:ext cx="446314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AD1230C4-F022-4940-9562-9E9B8FA03F89}"/>
                </a:ext>
              </a:extLst>
            </p:cNvPr>
            <p:cNvCxnSpPr>
              <a:cxnSpLocks/>
            </p:cNvCxnSpPr>
            <p:nvPr/>
          </p:nvCxnSpPr>
          <p:spPr>
            <a:xfrm>
              <a:off x="3450772" y="6139544"/>
              <a:ext cx="443048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FB7F0BBA-9064-9D4E-BB93-B65094868D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3029" y="1426031"/>
              <a:ext cx="0" cy="216625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00D22DE0-0812-3046-81F8-E14027DAAA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81258" y="3831771"/>
              <a:ext cx="0" cy="230777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ACD44AC6-CA8D-204B-A389-D97CFC670FE9}"/>
                </a:ext>
              </a:extLst>
            </p:cNvPr>
            <p:cNvCxnSpPr/>
            <p:nvPr/>
          </p:nvCxnSpPr>
          <p:spPr>
            <a:xfrm>
              <a:off x="955964" y="2729344"/>
              <a:ext cx="5126181" cy="0"/>
            </a:xfrm>
            <a:prstGeom prst="line">
              <a:avLst/>
            </a:prstGeom>
            <a:ln w="12700">
              <a:solidFill>
                <a:schemeClr val="accent1">
                  <a:alpha val="5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0514E096-4262-E54C-8993-6B58033B557A}"/>
                </a:ext>
              </a:extLst>
            </p:cNvPr>
            <p:cNvCxnSpPr/>
            <p:nvPr/>
          </p:nvCxnSpPr>
          <p:spPr>
            <a:xfrm>
              <a:off x="7609114" y="3614057"/>
              <a:ext cx="587829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75F4B4B1-209E-3345-9C97-160799E24DA7}"/>
                </a:ext>
              </a:extLst>
            </p:cNvPr>
            <p:cNvCxnSpPr>
              <a:cxnSpLocks/>
            </p:cNvCxnSpPr>
            <p:nvPr/>
          </p:nvCxnSpPr>
          <p:spPr>
            <a:xfrm>
              <a:off x="7336970" y="3820885"/>
              <a:ext cx="1153887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56FA1807-DDF4-D844-83E2-9FBB67932D66}"/>
                </a:ext>
              </a:extLst>
            </p:cNvPr>
            <p:cNvGrpSpPr/>
            <p:nvPr/>
          </p:nvGrpSpPr>
          <p:grpSpPr>
            <a:xfrm>
              <a:off x="1224324" y="2790318"/>
              <a:ext cx="320114" cy="2438827"/>
              <a:chOff x="94771" y="2237067"/>
              <a:chExt cx="320114" cy="2438827"/>
            </a:xfrm>
          </p:grpSpPr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6A66EEF9-203B-A646-997D-71C95BBD0EC8}"/>
                  </a:ext>
                </a:extLst>
              </p:cNvPr>
              <p:cNvSpPr/>
              <p:nvPr/>
            </p:nvSpPr>
            <p:spPr>
              <a:xfrm>
                <a:off x="114033" y="3201307"/>
                <a:ext cx="298450" cy="76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9A70C592-838A-614B-A67B-2F818AEC2AE5}"/>
                  </a:ext>
                </a:extLst>
              </p:cNvPr>
              <p:cNvSpPr/>
              <p:nvPr/>
            </p:nvSpPr>
            <p:spPr>
              <a:xfrm>
                <a:off x="97331" y="3649435"/>
                <a:ext cx="298450" cy="12342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2BD0A7B7-C429-1240-8C06-1911ADDF45ED}"/>
                  </a:ext>
                </a:extLst>
              </p:cNvPr>
              <p:cNvSpPr/>
              <p:nvPr/>
            </p:nvSpPr>
            <p:spPr>
              <a:xfrm>
                <a:off x="116435" y="2237067"/>
                <a:ext cx="29845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51BAD706-215B-C343-BEB4-BE3FA067E09E}"/>
                  </a:ext>
                </a:extLst>
              </p:cNvPr>
              <p:cNvSpPr/>
              <p:nvPr/>
            </p:nvSpPr>
            <p:spPr>
              <a:xfrm>
                <a:off x="115155" y="2358731"/>
                <a:ext cx="298450" cy="4637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34AC8A95-9D75-1947-8A10-AB51436B0474}"/>
                  </a:ext>
                </a:extLst>
              </p:cNvPr>
              <p:cNvSpPr/>
              <p:nvPr/>
            </p:nvSpPr>
            <p:spPr>
              <a:xfrm>
                <a:off x="112595" y="2778791"/>
                <a:ext cx="298450" cy="63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90155F5B-1EB3-9740-B882-69AD30A060BF}"/>
                  </a:ext>
                </a:extLst>
              </p:cNvPr>
              <p:cNvSpPr/>
              <p:nvPr/>
            </p:nvSpPr>
            <p:spPr>
              <a:xfrm>
                <a:off x="96051" y="4324350"/>
                <a:ext cx="298450" cy="76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3A02D9BE-A444-704D-A636-B693074BA7A7}"/>
                  </a:ext>
                </a:extLst>
              </p:cNvPr>
              <p:cNvSpPr/>
              <p:nvPr/>
            </p:nvSpPr>
            <p:spPr>
              <a:xfrm>
                <a:off x="94771" y="4599694"/>
                <a:ext cx="298450" cy="76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32FB0766-54A3-A34E-ABC1-5B8BD250D963}"/>
                </a:ext>
              </a:extLst>
            </p:cNvPr>
            <p:cNvGrpSpPr/>
            <p:nvPr/>
          </p:nvGrpSpPr>
          <p:grpSpPr>
            <a:xfrm>
              <a:off x="3015119" y="2813370"/>
              <a:ext cx="333893" cy="2229224"/>
              <a:chOff x="125922" y="2390748"/>
              <a:chExt cx="333893" cy="2229224"/>
            </a:xfrm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C109EBBE-1F67-6248-8E7F-852E2F454992}"/>
                  </a:ext>
                </a:extLst>
              </p:cNvPr>
              <p:cNvSpPr/>
              <p:nvPr/>
            </p:nvSpPr>
            <p:spPr>
              <a:xfrm>
                <a:off x="161365" y="2390748"/>
                <a:ext cx="298450" cy="4571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885A9FFA-EF99-9041-BEBE-49F7CDFD3375}"/>
                  </a:ext>
                </a:extLst>
              </p:cNvPr>
              <p:cNvSpPr/>
              <p:nvPr/>
            </p:nvSpPr>
            <p:spPr>
              <a:xfrm>
                <a:off x="154855" y="2567480"/>
                <a:ext cx="298450" cy="4571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EB003E4A-8C2E-464F-A5D3-C2F1D1FFB615}"/>
                  </a:ext>
                </a:extLst>
              </p:cNvPr>
              <p:cNvSpPr/>
              <p:nvPr/>
            </p:nvSpPr>
            <p:spPr>
              <a:xfrm>
                <a:off x="126391" y="3364499"/>
                <a:ext cx="298451" cy="496047"/>
              </a:xfrm>
              <a:prstGeom prst="rect">
                <a:avLst/>
              </a:prstGeom>
              <a:solidFill>
                <a:srgbClr val="00B050">
                  <a:alpha val="82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8C11C2CC-FC4E-384D-87B5-00C4B65BED83}"/>
                  </a:ext>
                </a:extLst>
              </p:cNvPr>
              <p:cNvSpPr/>
              <p:nvPr/>
            </p:nvSpPr>
            <p:spPr>
              <a:xfrm>
                <a:off x="125922" y="3530480"/>
                <a:ext cx="298451" cy="196050"/>
              </a:xfrm>
              <a:prstGeom prst="rect">
                <a:avLst/>
              </a:prstGeom>
              <a:solidFill>
                <a:srgbClr val="FF0000">
                  <a:alpha val="70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65F491C9-5DE2-6F4C-9307-1FC404E5B159}"/>
                  </a:ext>
                </a:extLst>
              </p:cNvPr>
              <p:cNvSpPr/>
              <p:nvPr/>
            </p:nvSpPr>
            <p:spPr>
              <a:xfrm>
                <a:off x="152293" y="4556472"/>
                <a:ext cx="298450" cy="635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887B4AED-8FA1-074F-8946-804CF8AC6E5C}"/>
                </a:ext>
              </a:extLst>
            </p:cNvPr>
            <p:cNvGrpSpPr/>
            <p:nvPr/>
          </p:nvGrpSpPr>
          <p:grpSpPr>
            <a:xfrm rot="10800000">
              <a:off x="4303113" y="2781353"/>
              <a:ext cx="312484" cy="2345766"/>
              <a:chOff x="140821" y="2567480"/>
              <a:chExt cx="312484" cy="2345766"/>
            </a:xfrm>
          </p:grpSpPr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98B9E254-28AF-6E4D-8301-4783F320F0B7}"/>
                  </a:ext>
                </a:extLst>
              </p:cNvPr>
              <p:cNvSpPr/>
              <p:nvPr/>
            </p:nvSpPr>
            <p:spPr>
              <a:xfrm>
                <a:off x="154855" y="2567480"/>
                <a:ext cx="298450" cy="45719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42207196-D698-854F-9398-F7A3B8E37D80}"/>
                  </a:ext>
                </a:extLst>
              </p:cNvPr>
              <p:cNvSpPr/>
              <p:nvPr/>
            </p:nvSpPr>
            <p:spPr>
              <a:xfrm>
                <a:off x="154855" y="2825858"/>
                <a:ext cx="298450" cy="13335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4A715F00-FCB9-6547-AC9A-E9D8165F7F39}"/>
                  </a:ext>
                </a:extLst>
              </p:cNvPr>
              <p:cNvSpPr/>
              <p:nvPr/>
            </p:nvSpPr>
            <p:spPr>
              <a:xfrm>
                <a:off x="141290" y="3364501"/>
                <a:ext cx="298451" cy="496047"/>
              </a:xfrm>
              <a:prstGeom prst="rect">
                <a:avLst/>
              </a:prstGeom>
              <a:solidFill>
                <a:srgbClr val="FF0000">
                  <a:alpha val="68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A91B5508-36A2-4B4A-9EDA-48D3DB7CBE94}"/>
                  </a:ext>
                </a:extLst>
              </p:cNvPr>
              <p:cNvSpPr/>
              <p:nvPr/>
            </p:nvSpPr>
            <p:spPr>
              <a:xfrm>
                <a:off x="140821" y="3566293"/>
                <a:ext cx="298451" cy="196050"/>
              </a:xfrm>
              <a:prstGeom prst="rect">
                <a:avLst/>
              </a:prstGeom>
              <a:solidFill>
                <a:srgbClr val="00B050">
                  <a:alpha val="77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3E9CE02B-C090-1C45-85B1-9BC3B4F89A12}"/>
                  </a:ext>
                </a:extLst>
              </p:cNvPr>
              <p:cNvSpPr/>
              <p:nvPr/>
            </p:nvSpPr>
            <p:spPr>
              <a:xfrm>
                <a:off x="152293" y="4556472"/>
                <a:ext cx="298450" cy="635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7249722C-9235-5A45-BCDE-AFDDB8770AE5}"/>
                  </a:ext>
                </a:extLst>
              </p:cNvPr>
              <p:cNvSpPr/>
              <p:nvPr/>
            </p:nvSpPr>
            <p:spPr>
              <a:xfrm>
                <a:off x="145890" y="4849746"/>
                <a:ext cx="298450" cy="635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BB5E2632-93AA-2C4D-93C2-4773F0A3E38F}"/>
                </a:ext>
              </a:extLst>
            </p:cNvPr>
            <p:cNvGrpSpPr/>
            <p:nvPr/>
          </p:nvGrpSpPr>
          <p:grpSpPr>
            <a:xfrm rot="10800000">
              <a:off x="5485174" y="2795440"/>
              <a:ext cx="312484" cy="2345766"/>
              <a:chOff x="140821" y="2567480"/>
              <a:chExt cx="312484" cy="2345766"/>
            </a:xfrm>
          </p:grpSpPr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8CB9E81B-D84B-A44C-B1AA-8A15F182A522}"/>
                  </a:ext>
                </a:extLst>
              </p:cNvPr>
              <p:cNvSpPr/>
              <p:nvPr/>
            </p:nvSpPr>
            <p:spPr>
              <a:xfrm>
                <a:off x="154855" y="2567480"/>
                <a:ext cx="298450" cy="45719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75DF611F-E679-D341-B8B5-108750628191}"/>
                  </a:ext>
                </a:extLst>
              </p:cNvPr>
              <p:cNvSpPr/>
              <p:nvPr/>
            </p:nvSpPr>
            <p:spPr>
              <a:xfrm>
                <a:off x="154855" y="2825858"/>
                <a:ext cx="298450" cy="13335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056164E3-1902-C043-B90A-BC1F5894D5EF}"/>
                  </a:ext>
                </a:extLst>
              </p:cNvPr>
              <p:cNvSpPr/>
              <p:nvPr/>
            </p:nvSpPr>
            <p:spPr>
              <a:xfrm>
                <a:off x="141290" y="3376439"/>
                <a:ext cx="298451" cy="496047"/>
              </a:xfrm>
              <a:prstGeom prst="rect">
                <a:avLst/>
              </a:prstGeom>
              <a:solidFill>
                <a:srgbClr val="FF0000">
                  <a:alpha val="76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6671D5A3-3689-5143-9EFA-2D061FF05B65}"/>
                  </a:ext>
                </a:extLst>
              </p:cNvPr>
              <p:cNvSpPr/>
              <p:nvPr/>
            </p:nvSpPr>
            <p:spPr>
              <a:xfrm>
                <a:off x="140821" y="3482726"/>
                <a:ext cx="298451" cy="196050"/>
              </a:xfrm>
              <a:prstGeom prst="rect">
                <a:avLst/>
              </a:prstGeom>
              <a:solidFill>
                <a:srgbClr val="00B050">
                  <a:alpha val="64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B3F54DA2-CF68-0343-B0CF-A573045DCD8E}"/>
                  </a:ext>
                </a:extLst>
              </p:cNvPr>
              <p:cNvSpPr/>
              <p:nvPr/>
            </p:nvSpPr>
            <p:spPr>
              <a:xfrm>
                <a:off x="152293" y="4556472"/>
                <a:ext cx="298450" cy="635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8519B9FB-3B38-D745-ADB3-AAE6BC945753}"/>
                  </a:ext>
                </a:extLst>
              </p:cNvPr>
              <p:cNvSpPr/>
              <p:nvPr/>
            </p:nvSpPr>
            <p:spPr>
              <a:xfrm>
                <a:off x="145890" y="4849746"/>
                <a:ext cx="298450" cy="635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90CA1EDB-3220-B54B-B9BD-41707E7ECE4C}"/>
                </a:ext>
              </a:extLst>
            </p:cNvPr>
            <p:cNvGrpSpPr/>
            <p:nvPr/>
          </p:nvGrpSpPr>
          <p:grpSpPr>
            <a:xfrm>
              <a:off x="4911325" y="2781353"/>
              <a:ext cx="318994" cy="2229224"/>
              <a:chOff x="140821" y="2390748"/>
              <a:chExt cx="318994" cy="2229224"/>
            </a:xfrm>
          </p:grpSpPr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D59CC2D1-4926-5B42-A108-5FA9E77BFA24}"/>
                  </a:ext>
                </a:extLst>
              </p:cNvPr>
              <p:cNvSpPr/>
              <p:nvPr/>
            </p:nvSpPr>
            <p:spPr>
              <a:xfrm>
                <a:off x="161365" y="2390748"/>
                <a:ext cx="298450" cy="4571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310E4EBA-6C04-4944-B1AD-D6A01C4616E9}"/>
                  </a:ext>
                </a:extLst>
              </p:cNvPr>
              <p:cNvSpPr/>
              <p:nvPr/>
            </p:nvSpPr>
            <p:spPr>
              <a:xfrm>
                <a:off x="154855" y="2567480"/>
                <a:ext cx="298450" cy="4571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id="{57A3C663-22ED-AA44-87D7-507F2A48EB0E}"/>
                  </a:ext>
                </a:extLst>
              </p:cNvPr>
              <p:cNvSpPr/>
              <p:nvPr/>
            </p:nvSpPr>
            <p:spPr>
              <a:xfrm>
                <a:off x="141290" y="3185428"/>
                <a:ext cx="298451" cy="496047"/>
              </a:xfrm>
              <a:prstGeom prst="rect">
                <a:avLst/>
              </a:prstGeom>
              <a:solidFill>
                <a:srgbClr val="00B050">
                  <a:alpha val="67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DAAC8E28-30EA-8745-B3A4-954106045614}"/>
                  </a:ext>
                </a:extLst>
              </p:cNvPr>
              <p:cNvSpPr/>
              <p:nvPr/>
            </p:nvSpPr>
            <p:spPr>
              <a:xfrm>
                <a:off x="140821" y="3327531"/>
                <a:ext cx="298451" cy="196050"/>
              </a:xfrm>
              <a:prstGeom prst="rect">
                <a:avLst/>
              </a:prstGeom>
              <a:solidFill>
                <a:srgbClr val="FF0000">
                  <a:alpha val="65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44C2E01E-DD99-B44B-98DA-F2054C953FEF}"/>
                  </a:ext>
                </a:extLst>
              </p:cNvPr>
              <p:cNvSpPr/>
              <p:nvPr/>
            </p:nvSpPr>
            <p:spPr>
              <a:xfrm>
                <a:off x="152293" y="4556472"/>
                <a:ext cx="298450" cy="635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E8D08A7F-7DE9-6048-B7A3-AF4EEA049011}"/>
                </a:ext>
              </a:extLst>
            </p:cNvPr>
            <p:cNvGrpSpPr/>
            <p:nvPr/>
          </p:nvGrpSpPr>
          <p:grpSpPr>
            <a:xfrm>
              <a:off x="2429382" y="2827458"/>
              <a:ext cx="311311" cy="2006387"/>
              <a:chOff x="148504" y="2390748"/>
              <a:chExt cx="311311" cy="2006387"/>
            </a:xfrm>
          </p:grpSpPr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8F35E486-DD24-3342-BB73-FBC5F89A0C07}"/>
                  </a:ext>
                </a:extLst>
              </p:cNvPr>
              <p:cNvSpPr/>
              <p:nvPr/>
            </p:nvSpPr>
            <p:spPr>
              <a:xfrm>
                <a:off x="161365" y="2390748"/>
                <a:ext cx="298450" cy="4571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D9CC3E30-C9F0-D644-9044-872E2B1A2244}"/>
                  </a:ext>
                </a:extLst>
              </p:cNvPr>
              <p:cNvSpPr/>
              <p:nvPr/>
            </p:nvSpPr>
            <p:spPr>
              <a:xfrm>
                <a:off x="154855" y="2567480"/>
                <a:ext cx="298450" cy="4571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19AB395E-F5EF-2742-81B5-E32628E41E62}"/>
                  </a:ext>
                </a:extLst>
              </p:cNvPr>
              <p:cNvSpPr/>
              <p:nvPr/>
            </p:nvSpPr>
            <p:spPr>
              <a:xfrm>
                <a:off x="148504" y="3205050"/>
                <a:ext cx="298451" cy="274491"/>
              </a:xfrm>
              <a:prstGeom prst="rect">
                <a:avLst/>
              </a:prstGeom>
              <a:solidFill>
                <a:srgbClr val="00B050">
                  <a:alpha val="67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82DB6DDF-F9B7-CF48-9AED-6D435AEF6DF2}"/>
                  </a:ext>
                </a:extLst>
              </p:cNvPr>
              <p:cNvSpPr/>
              <p:nvPr/>
            </p:nvSpPr>
            <p:spPr>
              <a:xfrm>
                <a:off x="148504" y="3386954"/>
                <a:ext cx="298451" cy="196050"/>
              </a:xfrm>
              <a:prstGeom prst="rect">
                <a:avLst/>
              </a:prstGeom>
              <a:solidFill>
                <a:srgbClr val="FF0000">
                  <a:alpha val="76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0F11D7DD-E552-0340-BC18-799EAC8EF622}"/>
                  </a:ext>
                </a:extLst>
              </p:cNvPr>
              <p:cNvSpPr/>
              <p:nvPr/>
            </p:nvSpPr>
            <p:spPr>
              <a:xfrm>
                <a:off x="152293" y="4333635"/>
                <a:ext cx="298450" cy="635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4CF43B7A-ACA2-2940-B957-F8BE8A5C9F4E}"/>
                </a:ext>
              </a:extLst>
            </p:cNvPr>
            <p:cNvGrpSpPr/>
            <p:nvPr/>
          </p:nvGrpSpPr>
          <p:grpSpPr>
            <a:xfrm>
              <a:off x="3658484" y="2818493"/>
              <a:ext cx="341109" cy="2006387"/>
              <a:chOff x="118706" y="2390748"/>
              <a:chExt cx="341109" cy="2006387"/>
            </a:xfrm>
          </p:grpSpPr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6E3C9E24-D527-4C4E-8BD4-81F077445EFC}"/>
                  </a:ext>
                </a:extLst>
              </p:cNvPr>
              <p:cNvSpPr/>
              <p:nvPr/>
            </p:nvSpPr>
            <p:spPr>
              <a:xfrm>
                <a:off x="161365" y="2390748"/>
                <a:ext cx="298450" cy="4571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FCBF8D1C-5701-604F-B449-75CBC2D1C27C}"/>
                  </a:ext>
                </a:extLst>
              </p:cNvPr>
              <p:cNvSpPr/>
              <p:nvPr/>
            </p:nvSpPr>
            <p:spPr>
              <a:xfrm>
                <a:off x="154855" y="2567480"/>
                <a:ext cx="298450" cy="4571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0A339572-897A-3841-BA84-D2D12BEBF163}"/>
                  </a:ext>
                </a:extLst>
              </p:cNvPr>
              <p:cNvSpPr/>
              <p:nvPr/>
            </p:nvSpPr>
            <p:spPr>
              <a:xfrm>
                <a:off x="118706" y="3372184"/>
                <a:ext cx="298451" cy="274491"/>
              </a:xfrm>
              <a:prstGeom prst="rect">
                <a:avLst/>
              </a:prstGeom>
              <a:solidFill>
                <a:srgbClr val="00B050">
                  <a:alpha val="70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DD12BAD6-86EE-254B-AEAC-E3E904DFF671}"/>
                  </a:ext>
                </a:extLst>
              </p:cNvPr>
              <p:cNvSpPr/>
              <p:nvPr/>
            </p:nvSpPr>
            <p:spPr>
              <a:xfrm>
                <a:off x="133607" y="3482459"/>
                <a:ext cx="298451" cy="196050"/>
              </a:xfrm>
              <a:prstGeom prst="rect">
                <a:avLst/>
              </a:prstGeom>
              <a:solidFill>
                <a:srgbClr val="FF0000">
                  <a:alpha val="65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96E51AB2-F20E-2549-B118-03F9C45A92B9}"/>
                  </a:ext>
                </a:extLst>
              </p:cNvPr>
              <p:cNvSpPr/>
              <p:nvPr/>
            </p:nvSpPr>
            <p:spPr>
              <a:xfrm>
                <a:off x="152293" y="4333635"/>
                <a:ext cx="298450" cy="635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0" name="Group 309">
              <a:extLst>
                <a:ext uri="{FF2B5EF4-FFF2-40B4-BE49-F238E27FC236}">
                  <a16:creationId xmlns:a16="http://schemas.microsoft.com/office/drawing/2014/main" id="{5D1F05C8-35F7-FF4B-ACA5-41C146D2604F}"/>
                </a:ext>
              </a:extLst>
            </p:cNvPr>
            <p:cNvGrpSpPr/>
            <p:nvPr/>
          </p:nvGrpSpPr>
          <p:grpSpPr>
            <a:xfrm rot="10800000">
              <a:off x="1825524" y="2803124"/>
              <a:ext cx="312015" cy="2345766"/>
              <a:chOff x="141290" y="2567480"/>
              <a:chExt cx="312015" cy="2345766"/>
            </a:xfrm>
          </p:grpSpPr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D1960CD8-2CE1-884B-85B2-7BC6A04EE774}"/>
                  </a:ext>
                </a:extLst>
              </p:cNvPr>
              <p:cNvSpPr/>
              <p:nvPr/>
            </p:nvSpPr>
            <p:spPr>
              <a:xfrm>
                <a:off x="154855" y="2567480"/>
                <a:ext cx="298450" cy="45719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E218AD92-BB5B-0043-B115-A35416AAF920}"/>
                  </a:ext>
                </a:extLst>
              </p:cNvPr>
              <p:cNvSpPr/>
              <p:nvPr/>
            </p:nvSpPr>
            <p:spPr>
              <a:xfrm>
                <a:off x="154855" y="2825858"/>
                <a:ext cx="298450" cy="13335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FA605B4C-E0D3-C54D-8BD1-AB9EC2DC9C24}"/>
                  </a:ext>
                </a:extLst>
              </p:cNvPr>
              <p:cNvSpPr/>
              <p:nvPr/>
            </p:nvSpPr>
            <p:spPr>
              <a:xfrm>
                <a:off x="141290" y="3567450"/>
                <a:ext cx="298451" cy="496047"/>
              </a:xfrm>
              <a:prstGeom prst="rect">
                <a:avLst/>
              </a:prstGeom>
              <a:solidFill>
                <a:srgbClr val="FF0000">
                  <a:alpha val="78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7373FC86-4D8E-2A44-9281-09120CB36CAC}"/>
                  </a:ext>
                </a:extLst>
              </p:cNvPr>
              <p:cNvSpPr/>
              <p:nvPr/>
            </p:nvSpPr>
            <p:spPr>
              <a:xfrm>
                <a:off x="141349" y="3757302"/>
                <a:ext cx="298451" cy="196050"/>
              </a:xfrm>
              <a:prstGeom prst="rect">
                <a:avLst/>
              </a:prstGeom>
              <a:solidFill>
                <a:srgbClr val="00B050">
                  <a:alpha val="77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995151C8-872C-D74A-AB04-35220A9CDA2A}"/>
                  </a:ext>
                </a:extLst>
              </p:cNvPr>
              <p:cNvSpPr/>
              <p:nvPr/>
            </p:nvSpPr>
            <p:spPr>
              <a:xfrm>
                <a:off x="152293" y="4556472"/>
                <a:ext cx="298450" cy="635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E1AA6ED9-EBE2-F045-B3C6-82406DF578CC}"/>
                  </a:ext>
                </a:extLst>
              </p:cNvPr>
              <p:cNvSpPr/>
              <p:nvPr/>
            </p:nvSpPr>
            <p:spPr>
              <a:xfrm>
                <a:off x="145890" y="4849746"/>
                <a:ext cx="298450" cy="635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id="{01856DC4-45C2-B04F-AEE3-895B9241A051}"/>
                </a:ext>
              </a:extLst>
            </p:cNvPr>
            <p:cNvSpPr/>
            <p:nvPr/>
          </p:nvSpPr>
          <p:spPr>
            <a:xfrm rot="5400000">
              <a:off x="-1077688" y="3581403"/>
              <a:ext cx="3918859" cy="522515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66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A35D4BC4-A68D-F448-B932-573140A9C05D}"/>
                </a:ext>
              </a:extLst>
            </p:cNvPr>
            <p:cNvSpPr/>
            <p:nvPr/>
          </p:nvSpPr>
          <p:spPr>
            <a:xfrm rot="5400000">
              <a:off x="4180112" y="3592289"/>
              <a:ext cx="3918859" cy="522515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66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1" name="TextBox 320">
            <a:extLst>
              <a:ext uri="{FF2B5EF4-FFF2-40B4-BE49-F238E27FC236}">
                <a16:creationId xmlns:a16="http://schemas.microsoft.com/office/drawing/2014/main" id="{8AEACAB8-7FA3-FD4E-960F-65D4840EF834}"/>
              </a:ext>
            </a:extLst>
          </p:cNvPr>
          <p:cNvSpPr txBox="1"/>
          <p:nvPr/>
        </p:nvSpPr>
        <p:spPr>
          <a:xfrm>
            <a:off x="5651292" y="4766872"/>
            <a:ext cx="26982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Next" panose="020B0503020202020204" pitchFamily="34" charset="0"/>
              </a:rPr>
              <a:t>Large, high (+) charge</a:t>
            </a:r>
          </a:p>
          <a:p>
            <a:r>
              <a:rPr lang="en-US" dirty="0">
                <a:latin typeface="Avenir Next" panose="020B0503020202020204" pitchFamily="34" charset="0"/>
              </a:rPr>
              <a:t>Large, low (+) charge</a:t>
            </a:r>
          </a:p>
          <a:p>
            <a:r>
              <a:rPr lang="en-US" dirty="0">
                <a:latin typeface="Avenir Next" panose="020B0503020202020204" pitchFamily="34" charset="0"/>
              </a:rPr>
              <a:t>Small, high (+) charge</a:t>
            </a:r>
          </a:p>
          <a:p>
            <a:r>
              <a:rPr lang="en-US" dirty="0">
                <a:latin typeface="Avenir Next" panose="020B0503020202020204" pitchFamily="34" charset="0"/>
              </a:rPr>
              <a:t>Small, low (+) charge</a:t>
            </a:r>
          </a:p>
          <a:p>
            <a:endParaRPr lang="en-US" dirty="0">
              <a:latin typeface="Avenir Next" panose="020B0503020202020204" pitchFamily="34" charset="0"/>
            </a:endParaRPr>
          </a:p>
        </p:txBody>
      </p:sp>
      <p:sp>
        <p:nvSpPr>
          <p:cNvPr id="322" name="Rectangle 321">
            <a:extLst>
              <a:ext uri="{FF2B5EF4-FFF2-40B4-BE49-F238E27FC236}">
                <a16:creationId xmlns:a16="http://schemas.microsoft.com/office/drawing/2014/main" id="{6C52737C-8E07-5B49-B5A6-467799E9BC19}"/>
              </a:ext>
            </a:extLst>
          </p:cNvPr>
          <p:cNvSpPr/>
          <p:nvPr/>
        </p:nvSpPr>
        <p:spPr>
          <a:xfrm>
            <a:off x="5437848" y="5437847"/>
            <a:ext cx="161841" cy="11328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BE8978DF-F242-F243-BFDE-04A2D3EC4177}"/>
              </a:ext>
            </a:extLst>
          </p:cNvPr>
          <p:cNvSpPr/>
          <p:nvPr/>
        </p:nvSpPr>
        <p:spPr>
          <a:xfrm>
            <a:off x="5428407" y="5711627"/>
            <a:ext cx="161841" cy="11328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2A4D7159-3A97-AD4C-86BF-E79AED94AB0C}"/>
              </a:ext>
            </a:extLst>
          </p:cNvPr>
          <p:cNvSpPr/>
          <p:nvPr/>
        </p:nvSpPr>
        <p:spPr>
          <a:xfrm>
            <a:off x="5436499" y="5153277"/>
            <a:ext cx="161841" cy="11328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2E5077BD-E81F-B940-9201-A8F501BCD40A}"/>
              </a:ext>
            </a:extLst>
          </p:cNvPr>
          <p:cNvSpPr/>
          <p:nvPr/>
        </p:nvSpPr>
        <p:spPr>
          <a:xfrm>
            <a:off x="5443242" y="4876799"/>
            <a:ext cx="161841" cy="11328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48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99D67D-4FE6-4347-8696-C934BA8B6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390" y="1390081"/>
            <a:ext cx="2205610" cy="2205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8401"/>
            <a:ext cx="8686800" cy="765842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venir Book" charset="0"/>
                <a:ea typeface="Avenir Book" charset="0"/>
                <a:cs typeface="Avenir Book" charset="0"/>
              </a:rPr>
              <a:t>Gel Preparation for Native-PAGE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22321" y="802077"/>
            <a:ext cx="8899357" cy="425144"/>
            <a:chOff x="122321" y="802077"/>
            <a:chExt cx="8899357" cy="4251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177241" y="805617"/>
              <a:ext cx="1441657" cy="19716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122321" y="947273"/>
              <a:ext cx="1548066" cy="2179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1692169" y="811464"/>
              <a:ext cx="1422787" cy="20838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1637968" y="961182"/>
              <a:ext cx="1527803" cy="23034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3183499" y="817311"/>
              <a:ext cx="1422787" cy="20838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3129298" y="967029"/>
              <a:ext cx="1527803" cy="23034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4637370" y="802077"/>
              <a:ext cx="1400143" cy="23309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4584032" y="969554"/>
              <a:ext cx="1503488" cy="25766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6080935" y="820235"/>
              <a:ext cx="1422787" cy="20838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6026734" y="969953"/>
              <a:ext cx="1527803" cy="23034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7548076" y="815541"/>
              <a:ext cx="1422787" cy="20838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7493875" y="965259"/>
              <a:ext cx="1527803" cy="230343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7562336" y="6598508"/>
            <a:ext cx="1581664" cy="259492"/>
          </a:xfrm>
          <a:prstGeom prst="rect">
            <a:avLst/>
          </a:prstGeom>
          <a:gradFill flip="none" rotWithShape="1">
            <a:gsLst>
              <a:gs pos="0">
                <a:srgbClr val="7CB3FF"/>
              </a:gs>
              <a:gs pos="19000">
                <a:srgbClr val="ACCFFF"/>
              </a:gs>
              <a:gs pos="54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648833" y="6586153"/>
            <a:ext cx="1408669" cy="284204"/>
          </a:xfrm>
        </p:spPr>
        <p:txBody>
          <a:bodyPr/>
          <a:lstStyle/>
          <a:p>
            <a:fld id="{5842251A-D16E-CA44-AD82-3EE8BD8EFF7D}" type="slidenum">
              <a:rPr lang="en-US" sz="1400" b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pPr/>
              <a:t>15</a:t>
            </a:fld>
            <a:endParaRPr lang="en-US" sz="14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298075" y="1354511"/>
            <a:ext cx="8317891" cy="4737196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romanUcPeriod"/>
            </a:pP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Assemble glass plates on casting frames and place on casting stand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Make sure no leaking is happening through glass plates.</a:t>
            </a:r>
          </a:p>
          <a:p>
            <a:pPr marL="514350" indent="-514350">
              <a:lnSpc>
                <a:spcPct val="100000"/>
              </a:lnSpc>
              <a:buFont typeface="+mj-lt"/>
              <a:buAutoNum type="romanUcPeriod"/>
            </a:pP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Prepare separating gel solution</a:t>
            </a:r>
          </a:p>
          <a:p>
            <a:pPr marL="514350" indent="-514350">
              <a:lnSpc>
                <a:spcPct val="100000"/>
              </a:lnSpc>
              <a:buFont typeface="+mj-lt"/>
              <a:buAutoNum type="romanUcPeriod"/>
            </a:pP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Add solution to glass plates and allow to solidify.                         (~3-4 mL; must leave space for stacking gel)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Add ~200 </a:t>
            </a:r>
            <a:r>
              <a:rPr lang="en-US" sz="1800" dirty="0" err="1">
                <a:latin typeface="Avenir Next" panose="020B0503020202020204" pitchFamily="34" charset="0"/>
                <a:ea typeface="Avenir Book" charset="0"/>
                <a:cs typeface="Avenir Book" charset="0"/>
              </a:rPr>
              <a:t>uL</a:t>
            </a:r>
            <a:r>
              <a:rPr lang="en-US" sz="18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 of Ethanol 35% on top so that the gel polymerizes smoothly.</a:t>
            </a:r>
          </a:p>
          <a:p>
            <a:pPr marL="514350" indent="-514350">
              <a:lnSpc>
                <a:spcPct val="100000"/>
              </a:lnSpc>
              <a:buFont typeface="+mj-lt"/>
              <a:buAutoNum type="romanUcPeriod"/>
            </a:pP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Prepare stacking gel solution</a:t>
            </a:r>
          </a:p>
          <a:p>
            <a:pPr marL="514350" indent="-514350">
              <a:lnSpc>
                <a:spcPct val="100000"/>
              </a:lnSpc>
              <a:buFont typeface="+mj-lt"/>
              <a:buAutoNum type="romanUcPeriod"/>
            </a:pP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Remove excess of ethanol on the glass plates and then add the stacking gel (~ 2 mL or until glass plate is almost full). Leave space for comb!</a:t>
            </a:r>
          </a:p>
          <a:p>
            <a:pPr marL="514350" indent="-514350">
              <a:lnSpc>
                <a:spcPct val="100000"/>
              </a:lnSpc>
              <a:buFont typeface="+mj-lt"/>
              <a:buAutoNum type="romanUcPeriod"/>
            </a:pP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Insert well-forming comb </a:t>
            </a:r>
            <a:r>
              <a:rPr lang="en-US" sz="2200" b="1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without</a:t>
            </a: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 trapping air bubbles. Allow to </a:t>
            </a:r>
            <a:r>
              <a:rPr lang="en-US" sz="2200" dirty="0" err="1">
                <a:latin typeface="Avenir Next" panose="020B0503020202020204" pitchFamily="34" charset="0"/>
                <a:ea typeface="Avenir Book" charset="0"/>
                <a:cs typeface="Avenir Book" charset="0"/>
              </a:rPr>
              <a:t>gelate</a:t>
            </a: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 before using.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Avenir Next" panose="020B0503020202020204" pitchFamily="34" charset="0"/>
              <a:ea typeface="Avenir Book" charset="0"/>
              <a:cs typeface="Avenir Book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EB5856-1A0A-FE43-9E96-2BE0B223BECE}"/>
              </a:ext>
            </a:extLst>
          </p:cNvPr>
          <p:cNvSpPr/>
          <p:nvPr/>
        </p:nvSpPr>
        <p:spPr>
          <a:xfrm>
            <a:off x="93246" y="6441997"/>
            <a:ext cx="72961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Bio-Rad. “A Guide to Polyacrylamide Gel Electrophoresis and Detection.” Bio-Rad Laboratories.</a:t>
            </a:r>
          </a:p>
        </p:txBody>
      </p:sp>
    </p:spTree>
    <p:extLst>
      <p:ext uri="{BB962C8B-B14F-4D97-AF65-F5344CB8AC3E}">
        <p14:creationId xmlns:p14="http://schemas.microsoft.com/office/powerpoint/2010/main" val="198289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8401"/>
            <a:ext cx="8686800" cy="765842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venir Book" charset="0"/>
                <a:ea typeface="Avenir Book" charset="0"/>
                <a:cs typeface="Avenir Book" charset="0"/>
              </a:rPr>
              <a:t>Separating and Stacking Recipes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22321" y="802077"/>
            <a:ext cx="8899357" cy="425144"/>
            <a:chOff x="122321" y="802077"/>
            <a:chExt cx="8899357" cy="4251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177241" y="805617"/>
              <a:ext cx="1441657" cy="19716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122321" y="947273"/>
              <a:ext cx="1548066" cy="2179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1692169" y="811464"/>
              <a:ext cx="1422787" cy="20838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1637968" y="961182"/>
              <a:ext cx="1527803" cy="23034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3183499" y="817311"/>
              <a:ext cx="1422787" cy="20838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3129298" y="967029"/>
              <a:ext cx="1527803" cy="23034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4637370" y="802077"/>
              <a:ext cx="1400143" cy="23309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4584032" y="969554"/>
              <a:ext cx="1503488" cy="25766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6080935" y="820235"/>
              <a:ext cx="1422787" cy="20838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6026734" y="969953"/>
              <a:ext cx="1527803" cy="23034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7548076" y="815541"/>
              <a:ext cx="1422787" cy="20838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7493875" y="965259"/>
              <a:ext cx="1527803" cy="230343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7562336" y="6598508"/>
            <a:ext cx="1581664" cy="259492"/>
          </a:xfrm>
          <a:prstGeom prst="rect">
            <a:avLst/>
          </a:prstGeom>
          <a:gradFill flip="none" rotWithShape="1">
            <a:gsLst>
              <a:gs pos="0">
                <a:srgbClr val="7CB3FF"/>
              </a:gs>
              <a:gs pos="19000">
                <a:srgbClr val="ACCFFF"/>
              </a:gs>
              <a:gs pos="54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648833" y="6586153"/>
            <a:ext cx="1408669" cy="284204"/>
          </a:xfrm>
        </p:spPr>
        <p:txBody>
          <a:bodyPr/>
          <a:lstStyle/>
          <a:p>
            <a:fld id="{5842251A-D16E-CA44-AD82-3EE8BD8EFF7D}" type="slidenum">
              <a:rPr lang="en-US" sz="1400" b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pPr/>
              <a:t>16</a:t>
            </a:fld>
            <a:endParaRPr lang="en-US" sz="14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EB5856-1A0A-FE43-9E96-2BE0B223BECE}"/>
              </a:ext>
            </a:extLst>
          </p:cNvPr>
          <p:cNvSpPr/>
          <p:nvPr/>
        </p:nvSpPr>
        <p:spPr>
          <a:xfrm>
            <a:off x="93246" y="6441997"/>
            <a:ext cx="72961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Bio-Rad. “A Guide to Polyacrylamide Gel Electrophoresis and Detection.” Bio-Rad Laboratories.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9AC4264D-33A3-3246-874B-46153B34F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6"/>
          <a:srcRect t="15303"/>
          <a:stretch/>
        </p:blipFill>
        <p:spPr>
          <a:xfrm>
            <a:off x="324689" y="1761355"/>
            <a:ext cx="8819311" cy="3564911"/>
          </a:xfrm>
        </p:spPr>
      </p:pic>
      <p:pic>
        <p:nvPicPr>
          <p:cNvPr id="25" name="Content Placeholder 15">
            <a:extLst>
              <a:ext uri="{FF2B5EF4-FFF2-40B4-BE49-F238E27FC236}">
                <a16:creationId xmlns:a16="http://schemas.microsoft.com/office/drawing/2014/main" id="{A1D436DA-B758-2A43-89AF-A9CEA45896C3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0551" r="38698" b="91913"/>
          <a:stretch/>
        </p:blipFill>
        <p:spPr>
          <a:xfrm>
            <a:off x="335960" y="1338499"/>
            <a:ext cx="4475883" cy="34039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6F3C41C-EE8B-BB44-925F-727A9534F645}"/>
              </a:ext>
            </a:extLst>
          </p:cNvPr>
          <p:cNvSpPr txBox="1"/>
          <p:nvPr/>
        </p:nvSpPr>
        <p:spPr>
          <a:xfrm>
            <a:off x="325471" y="5250458"/>
            <a:ext cx="2606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Next" panose="020B0503020202020204" pitchFamily="34" charset="0"/>
              </a:rPr>
              <a:t>*Separating=Resolving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5FFAD1-6FF4-1143-8EF7-CB73A2548420}"/>
              </a:ext>
            </a:extLst>
          </p:cNvPr>
          <p:cNvSpPr txBox="1"/>
          <p:nvPr/>
        </p:nvSpPr>
        <p:spPr>
          <a:xfrm>
            <a:off x="2999399" y="5264313"/>
            <a:ext cx="2277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Next" panose="020B0503020202020204" pitchFamily="34" charset="0"/>
              </a:rPr>
              <a:t>**TEMED goes last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8B4EDE-589A-1147-9900-E96C0970EDC9}"/>
              </a:ext>
            </a:extLst>
          </p:cNvPr>
          <p:cNvCxnSpPr/>
          <p:nvPr/>
        </p:nvCxnSpPr>
        <p:spPr>
          <a:xfrm>
            <a:off x="401780" y="3588327"/>
            <a:ext cx="836814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60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8401"/>
            <a:ext cx="8686800" cy="765842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venir Book" charset="0"/>
                <a:ea typeface="Avenir Book" charset="0"/>
                <a:cs typeface="Avenir Book" charset="0"/>
              </a:rPr>
              <a:t>Sample Preparation and Loading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22321" y="802077"/>
            <a:ext cx="8899357" cy="425144"/>
            <a:chOff x="122321" y="802077"/>
            <a:chExt cx="8899357" cy="4251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177241" y="805617"/>
              <a:ext cx="1441657" cy="19716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122321" y="947273"/>
              <a:ext cx="1548066" cy="2179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1692169" y="811464"/>
              <a:ext cx="1422787" cy="20838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1637968" y="961182"/>
              <a:ext cx="1527803" cy="23034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3183499" y="817311"/>
              <a:ext cx="1422787" cy="20838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3129298" y="967029"/>
              <a:ext cx="1527803" cy="23034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4637370" y="802077"/>
              <a:ext cx="1400143" cy="23309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4584032" y="969554"/>
              <a:ext cx="1503488" cy="25766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6080935" y="820235"/>
              <a:ext cx="1422787" cy="20838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6026734" y="969953"/>
              <a:ext cx="1527803" cy="23034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7548076" y="815541"/>
              <a:ext cx="1422787" cy="20838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7493875" y="965259"/>
              <a:ext cx="1527803" cy="230343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7562336" y="6598508"/>
            <a:ext cx="1581664" cy="259492"/>
          </a:xfrm>
          <a:prstGeom prst="rect">
            <a:avLst/>
          </a:prstGeom>
          <a:gradFill flip="none" rotWithShape="1">
            <a:gsLst>
              <a:gs pos="0">
                <a:srgbClr val="7CB3FF"/>
              </a:gs>
              <a:gs pos="19000">
                <a:srgbClr val="ACCFFF"/>
              </a:gs>
              <a:gs pos="54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648833" y="6586153"/>
            <a:ext cx="1408669" cy="284204"/>
          </a:xfrm>
        </p:spPr>
        <p:txBody>
          <a:bodyPr/>
          <a:lstStyle/>
          <a:p>
            <a:fld id="{5842251A-D16E-CA44-AD82-3EE8BD8EFF7D}" type="slidenum">
              <a:rPr lang="en-US" sz="1400" b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pPr/>
              <a:t>17</a:t>
            </a:fld>
            <a:endParaRPr lang="en-US" sz="14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EB5856-1A0A-FE43-9E96-2BE0B223BECE}"/>
              </a:ext>
            </a:extLst>
          </p:cNvPr>
          <p:cNvSpPr/>
          <p:nvPr/>
        </p:nvSpPr>
        <p:spPr>
          <a:xfrm>
            <a:off x="93246" y="6441997"/>
            <a:ext cx="72961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Bio-Rad. “A Guide to Polyacrylamide Gel Electrophoresis and Detection.” Bio-Rad Laboratories.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3BF02109-DDC8-A044-983B-079AB326992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556758">
            <a:off x="4966633" y="1310497"/>
            <a:ext cx="1118308" cy="1931623"/>
          </a:xfrm>
          <a:prstGeom prst="rect">
            <a:avLst/>
          </a:prstGeom>
        </p:spPr>
      </p:pic>
      <p:grpSp>
        <p:nvGrpSpPr>
          <p:cNvPr id="115" name="Group 114">
            <a:extLst>
              <a:ext uri="{FF2B5EF4-FFF2-40B4-BE49-F238E27FC236}">
                <a16:creationId xmlns:a16="http://schemas.microsoft.com/office/drawing/2014/main" id="{987CF22D-951C-8F4B-9973-115FD2AC6C80}"/>
              </a:ext>
            </a:extLst>
          </p:cNvPr>
          <p:cNvGrpSpPr/>
          <p:nvPr/>
        </p:nvGrpSpPr>
        <p:grpSpPr>
          <a:xfrm>
            <a:off x="4059927" y="2585424"/>
            <a:ext cx="4879564" cy="2987890"/>
            <a:chOff x="620484" y="1883231"/>
            <a:chExt cx="5780315" cy="3929745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4A62C022-AFC9-804A-A00F-425139172732}"/>
                </a:ext>
              </a:extLst>
            </p:cNvPr>
            <p:cNvGrpSpPr/>
            <p:nvPr/>
          </p:nvGrpSpPr>
          <p:grpSpPr>
            <a:xfrm>
              <a:off x="925285" y="2079172"/>
              <a:ext cx="5181600" cy="3504210"/>
              <a:chOff x="925285" y="2079172"/>
              <a:chExt cx="5181600" cy="350421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6A29170-A872-AE48-AAD2-5577FD7D2D87}"/>
                  </a:ext>
                </a:extLst>
              </p:cNvPr>
              <p:cNvSpPr/>
              <p:nvPr/>
            </p:nvSpPr>
            <p:spPr>
              <a:xfrm>
                <a:off x="925285" y="2089023"/>
                <a:ext cx="5181600" cy="3494359"/>
              </a:xfrm>
              <a:prstGeom prst="rect">
                <a:avLst/>
              </a:prstGeom>
              <a:solidFill>
                <a:srgbClr val="ACCFFF">
                  <a:alpha val="7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70873BA-83B8-5446-8F58-174BD919C9FB}"/>
                  </a:ext>
                </a:extLst>
              </p:cNvPr>
              <p:cNvSpPr/>
              <p:nvPr/>
            </p:nvSpPr>
            <p:spPr>
              <a:xfrm>
                <a:off x="1228969" y="2089024"/>
                <a:ext cx="313173" cy="3546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B1D4CC3-ADD7-0A46-BDC3-6C6BFE54925A}"/>
                  </a:ext>
                </a:extLst>
              </p:cNvPr>
              <p:cNvSpPr/>
              <p:nvPr/>
            </p:nvSpPr>
            <p:spPr>
              <a:xfrm>
                <a:off x="1845826" y="2089024"/>
                <a:ext cx="313173" cy="3546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952575F-D4AC-C647-80E7-F8E040FA7919}"/>
                  </a:ext>
                </a:extLst>
              </p:cNvPr>
              <p:cNvSpPr/>
              <p:nvPr/>
            </p:nvSpPr>
            <p:spPr>
              <a:xfrm>
                <a:off x="2453194" y="2079173"/>
                <a:ext cx="313173" cy="3546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1BDC985-1344-AB41-BF6B-6EF277CFE4BF}"/>
                  </a:ext>
                </a:extLst>
              </p:cNvPr>
              <p:cNvSpPr/>
              <p:nvPr/>
            </p:nvSpPr>
            <p:spPr>
              <a:xfrm>
                <a:off x="3070050" y="2089024"/>
                <a:ext cx="313173" cy="3546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9C0267-6CEC-7647-AC25-D0FD77B1401B}"/>
                  </a:ext>
                </a:extLst>
              </p:cNvPr>
              <p:cNvSpPr/>
              <p:nvPr/>
            </p:nvSpPr>
            <p:spPr>
              <a:xfrm>
                <a:off x="3696397" y="2089024"/>
                <a:ext cx="313173" cy="3546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07DBF1D-CC0D-B642-AC05-B514D13C4846}"/>
                  </a:ext>
                </a:extLst>
              </p:cNvPr>
              <p:cNvSpPr/>
              <p:nvPr/>
            </p:nvSpPr>
            <p:spPr>
              <a:xfrm>
                <a:off x="4313255" y="2089024"/>
                <a:ext cx="313173" cy="3546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DCE7B24-DDA6-C348-BE20-3424F6C390EF}"/>
                  </a:ext>
                </a:extLst>
              </p:cNvPr>
              <p:cNvSpPr/>
              <p:nvPr/>
            </p:nvSpPr>
            <p:spPr>
              <a:xfrm>
                <a:off x="4911132" y="2079172"/>
                <a:ext cx="313173" cy="3546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7DE26D7-395D-F84C-810C-6B0E3F6C9FE3}"/>
                  </a:ext>
                </a:extLst>
              </p:cNvPr>
              <p:cNvSpPr/>
              <p:nvPr/>
            </p:nvSpPr>
            <p:spPr>
              <a:xfrm>
                <a:off x="5499519" y="2079172"/>
                <a:ext cx="313173" cy="3546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5BB034B-E0DF-C94E-8433-492AA0C7DDDE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1959429"/>
              <a:ext cx="473528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04FE33F-28C9-3C45-B1B5-9FAA0AFAB527}"/>
                </a:ext>
              </a:extLst>
            </p:cNvPr>
            <p:cNvCxnSpPr>
              <a:cxnSpLocks/>
            </p:cNvCxnSpPr>
            <p:nvPr/>
          </p:nvCxnSpPr>
          <p:spPr>
            <a:xfrm>
              <a:off x="1153886" y="5736772"/>
              <a:ext cx="473528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6EA709A-38C4-DF4A-8E09-F21E192CFEF1}"/>
                </a:ext>
              </a:extLst>
            </p:cNvPr>
            <p:cNvCxnSpPr>
              <a:cxnSpLocks/>
            </p:cNvCxnSpPr>
            <p:nvPr/>
          </p:nvCxnSpPr>
          <p:spPr>
            <a:xfrm>
              <a:off x="955964" y="2729344"/>
              <a:ext cx="5126181" cy="0"/>
            </a:xfrm>
            <a:prstGeom prst="line">
              <a:avLst/>
            </a:prstGeom>
            <a:ln w="12700">
              <a:solidFill>
                <a:schemeClr val="accent1">
                  <a:alpha val="5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26A26F7-5434-8941-BB29-037F2A24624A}"/>
                </a:ext>
              </a:extLst>
            </p:cNvPr>
            <p:cNvSpPr/>
            <p:nvPr/>
          </p:nvSpPr>
          <p:spPr>
            <a:xfrm>
              <a:off x="1232672" y="2218294"/>
              <a:ext cx="306241" cy="2169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1F25F685-93CB-5F45-9ACF-F03FC3F22005}"/>
                </a:ext>
              </a:extLst>
            </p:cNvPr>
            <p:cNvSpPr/>
            <p:nvPr/>
          </p:nvSpPr>
          <p:spPr>
            <a:xfrm rot="5400000">
              <a:off x="-1077688" y="3581403"/>
              <a:ext cx="3918859" cy="522515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66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FEC33780-8B1F-6E45-98CF-3351E54A932A}"/>
                </a:ext>
              </a:extLst>
            </p:cNvPr>
            <p:cNvSpPr/>
            <p:nvPr/>
          </p:nvSpPr>
          <p:spPr>
            <a:xfrm rot="5400000">
              <a:off x="4180112" y="3592289"/>
              <a:ext cx="3918859" cy="522515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66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7" name="Content Placeholder 25">
            <a:extLst>
              <a:ext uri="{FF2B5EF4-FFF2-40B4-BE49-F238E27FC236}">
                <a16:creationId xmlns:a16="http://schemas.microsoft.com/office/drawing/2014/main" id="{37023C55-0BEC-4A45-B505-B7140659D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076" y="1357745"/>
            <a:ext cx="3679564" cy="49876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Mix 2:1 Sample and sample buffer.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Sample Buffer: 25% glycerol, 62.5 </a:t>
            </a:r>
            <a:r>
              <a:rPr lang="en-US" sz="1800" dirty="0" err="1">
                <a:latin typeface="Avenir Next" panose="020B0503020202020204" pitchFamily="34" charset="0"/>
                <a:ea typeface="Avenir Book" charset="0"/>
                <a:cs typeface="Avenir Book" charset="0"/>
              </a:rPr>
              <a:t>mM</a:t>
            </a:r>
            <a:r>
              <a:rPr lang="en-US" sz="18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 Tris-</a:t>
            </a:r>
            <a:r>
              <a:rPr lang="en-US" sz="1800" dirty="0" err="1">
                <a:latin typeface="Avenir Next" panose="020B0503020202020204" pitchFamily="34" charset="0"/>
                <a:ea typeface="Avenir Book" charset="0"/>
                <a:cs typeface="Avenir Book" charset="0"/>
              </a:rPr>
              <a:t>HCl</a:t>
            </a:r>
            <a:r>
              <a:rPr lang="en-US" sz="18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, pH 6.8, 1% Coomassie Bright Blue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Add samples to wells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15-well gel – add 15 </a:t>
            </a:r>
            <a:r>
              <a:rPr lang="en-US" sz="1800" dirty="0" err="1">
                <a:latin typeface="Avenir Next" panose="020B0503020202020204" pitchFamily="34" charset="0"/>
                <a:ea typeface="Avenir Book" charset="0"/>
                <a:cs typeface="Avenir Book" charset="0"/>
              </a:rPr>
              <a:t>uL</a:t>
            </a:r>
            <a:endParaRPr lang="en-US" sz="1800" dirty="0">
              <a:latin typeface="Avenir Next" panose="020B0503020202020204" pitchFamily="34" charset="0"/>
              <a:ea typeface="Avenir Book" charset="0"/>
              <a:cs typeface="Avenir Book" charset="0"/>
            </a:endParaRP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10-well gel – add 20 </a:t>
            </a:r>
            <a:r>
              <a:rPr lang="en-US" sz="1800" dirty="0" err="1">
                <a:latin typeface="Avenir Next" panose="020B0503020202020204" pitchFamily="34" charset="0"/>
                <a:ea typeface="Avenir Book" charset="0"/>
                <a:cs typeface="Avenir Book" charset="0"/>
              </a:rPr>
              <a:t>uL</a:t>
            </a:r>
            <a:endParaRPr lang="en-US" sz="1800" dirty="0">
              <a:latin typeface="Avenir Next" panose="020B0503020202020204" pitchFamily="34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067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8401"/>
            <a:ext cx="8686800" cy="765842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venir Book" charset="0"/>
                <a:ea typeface="Avenir Book" charset="0"/>
                <a:cs typeface="Avenir Book" charset="0"/>
              </a:rPr>
              <a:t>Sample Run and Staining/</a:t>
            </a:r>
            <a:r>
              <a:rPr lang="en-US" sz="3600" dirty="0" err="1">
                <a:latin typeface="Avenir Book" charset="0"/>
                <a:ea typeface="Avenir Book" charset="0"/>
                <a:cs typeface="Avenir Book" charset="0"/>
              </a:rPr>
              <a:t>Destaining</a:t>
            </a:r>
            <a:r>
              <a:rPr lang="en-US" sz="3600" dirty="0">
                <a:latin typeface="Avenir Book" charset="0"/>
                <a:ea typeface="Avenir Book" charset="0"/>
                <a:cs typeface="Avenir Book" charset="0"/>
              </a:rPr>
              <a:t>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22321" y="802077"/>
            <a:ext cx="8899357" cy="425144"/>
            <a:chOff x="122321" y="802077"/>
            <a:chExt cx="8899357" cy="4251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177241" y="805617"/>
              <a:ext cx="1441657" cy="19716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122321" y="947273"/>
              <a:ext cx="1548066" cy="2179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1692169" y="811464"/>
              <a:ext cx="1422787" cy="20838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1637968" y="961182"/>
              <a:ext cx="1527803" cy="23034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3183499" y="817311"/>
              <a:ext cx="1422787" cy="20838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3129298" y="967029"/>
              <a:ext cx="1527803" cy="23034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4637370" y="802077"/>
              <a:ext cx="1400143" cy="23309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4584032" y="969554"/>
              <a:ext cx="1503488" cy="25766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6080935" y="820235"/>
              <a:ext cx="1422787" cy="20838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6026734" y="969953"/>
              <a:ext cx="1527803" cy="23034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7548076" y="815541"/>
              <a:ext cx="1422787" cy="20838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7493875" y="965259"/>
              <a:ext cx="1527803" cy="230343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7562336" y="6598508"/>
            <a:ext cx="1581664" cy="259492"/>
          </a:xfrm>
          <a:prstGeom prst="rect">
            <a:avLst/>
          </a:prstGeom>
          <a:gradFill flip="none" rotWithShape="1">
            <a:gsLst>
              <a:gs pos="0">
                <a:srgbClr val="7CB3FF"/>
              </a:gs>
              <a:gs pos="19000">
                <a:srgbClr val="ACCFFF"/>
              </a:gs>
              <a:gs pos="54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648833" y="6586153"/>
            <a:ext cx="1408669" cy="284204"/>
          </a:xfrm>
        </p:spPr>
        <p:txBody>
          <a:bodyPr/>
          <a:lstStyle/>
          <a:p>
            <a:fld id="{5842251A-D16E-CA44-AD82-3EE8BD8EFF7D}" type="slidenum">
              <a:rPr lang="en-US" sz="1400" b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pPr/>
              <a:t>18</a:t>
            </a:fld>
            <a:endParaRPr lang="en-US" sz="14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EB5856-1A0A-FE43-9E96-2BE0B223BECE}"/>
              </a:ext>
            </a:extLst>
          </p:cNvPr>
          <p:cNvSpPr/>
          <p:nvPr/>
        </p:nvSpPr>
        <p:spPr>
          <a:xfrm>
            <a:off x="93246" y="6441997"/>
            <a:ext cx="72961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Bio-Rad. “A Guide to Polyacrylamide Gel Electrophoresis and Detection.” Bio-Rad Laboratories.</a:t>
            </a:r>
          </a:p>
        </p:txBody>
      </p:sp>
      <p:sp>
        <p:nvSpPr>
          <p:cNvPr id="117" name="Content Placeholder 25">
            <a:extLst>
              <a:ext uri="{FF2B5EF4-FFF2-40B4-BE49-F238E27FC236}">
                <a16:creationId xmlns:a16="http://schemas.microsoft.com/office/drawing/2014/main" id="{37023C55-0BEC-4A45-B505-B7140659D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075" y="1357745"/>
            <a:ext cx="8541125" cy="498763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To prevent protein denaturation by heat,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    system should be placed on ice.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After sample loading, gel is ready for run.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Running conditions: 100 V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Running time: ~90-120 min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Remove gel from glass plates and wash 3 times with distilled water.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Soak on Coomassie Brilliant Blue Stain and leave overnight gently agitating.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0.1% Coomassie, 10% acetic acid, 40% methanol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Wash gel 3 times with distilled water. </a:t>
            </a:r>
          </a:p>
          <a:p>
            <a:pPr>
              <a:lnSpc>
                <a:spcPct val="100000"/>
              </a:lnSpc>
            </a:pPr>
            <a:r>
              <a:rPr lang="en-US" sz="2200" dirty="0" err="1">
                <a:latin typeface="Avenir Next" panose="020B0503020202020204" pitchFamily="34" charset="0"/>
                <a:ea typeface="Avenir Book" charset="0"/>
                <a:cs typeface="Avenir Book" charset="0"/>
              </a:rPr>
              <a:t>Destain</a:t>
            </a: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 on water with </a:t>
            </a:r>
            <a:r>
              <a:rPr lang="en-US" sz="2200" dirty="0" err="1">
                <a:latin typeface="Avenir Next" panose="020B0503020202020204" pitchFamily="34" charset="0"/>
                <a:ea typeface="Avenir Book" charset="0"/>
                <a:cs typeface="Avenir Book" charset="0"/>
              </a:rPr>
              <a:t>kim</a:t>
            </a: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 wipes.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Analyze gel!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5C7B738-9B0F-9347-958C-B16EC4BF6D1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71" b="89883" l="9963" r="93542">
                        <a14:foregroundMark x1="29520" y1="41496" x2="29520" y2="41496"/>
                        <a14:foregroundMark x1="63930" y1="69795" x2="70480" y2="62757"/>
                        <a14:foregroundMark x1="70480" y1="62757" x2="78690" y2="58504"/>
                        <a14:foregroundMark x1="78690" y1="58504" x2="84502" y2="67009"/>
                        <a14:foregroundMark x1="84502" y1="67009" x2="80258" y2="69501"/>
                        <a14:foregroundMark x1="93081" y1="70235" x2="93542" y2="73607"/>
                        <a14:foregroundMark x1="57657" y1="69501" x2="65867" y2="74047"/>
                        <a14:foregroundMark x1="65867" y1="74047" x2="61716" y2="76100"/>
                        <a14:foregroundMark x1="67159" y1="82551" x2="65683" y2="80205"/>
                        <a14:foregroundMark x1="64576" y1="81232" x2="62177" y2="81232"/>
                        <a14:foregroundMark x1="33856" y1="47654" x2="33487" y2="44868"/>
                        <a14:foregroundMark x1="27768" y1="40762" x2="33672" y2="42815"/>
                        <a14:foregroundMark x1="40406" y1="49413" x2="34410" y2="43109"/>
                        <a14:foregroundMark x1="34410" y1="43109" x2="27030" y2="41202"/>
                        <a14:foregroundMark x1="27030" y1="41202" x2="22970" y2="35191"/>
                        <a14:foregroundMark x1="18450" y1="41496" x2="18450" y2="41496"/>
                        <a14:foregroundMark x1="10793" y1="52786" x2="11900" y2="60411"/>
                        <a14:foregroundMark x1="10978" y1="54985" x2="13469" y2="65249"/>
                        <a14:foregroundMark x1="13469" y1="65249" x2="20387" y2="71848"/>
                        <a14:foregroundMark x1="20387" y1="71848" x2="27306" y2="69648"/>
                        <a14:foregroundMark x1="27306" y1="69648" x2="37546" y2="72874"/>
                        <a14:foregroundMark x1="38007" y1="75367" x2="39391" y2="63343"/>
                        <a14:foregroundMark x1="39391" y1="63343" x2="42989" y2="53959"/>
                        <a14:foregroundMark x1="42343" y1="54985" x2="40037" y2="66129"/>
                        <a14:foregroundMark x1="40037" y1="66129" x2="32565" y2="70528"/>
                        <a14:foregroundMark x1="32565" y1="70528" x2="26661" y2="62757"/>
                        <a14:foregroundMark x1="26661" y1="62757" x2="24077" y2="61144"/>
                        <a14:foregroundMark x1="25830" y1="54252" x2="33303" y2="51466"/>
                        <a14:foregroundMark x1="33303" y1="51466" x2="37823" y2="39736"/>
                        <a14:foregroundMark x1="37546" y1="37683" x2="37546" y2="37683"/>
                        <a14:foregroundMark x1="37731" y1="40176" x2="38838" y2="26540"/>
                        <a14:foregroundMark x1="19004" y1="45015" x2="21494" y2="41202"/>
                        <a14:foregroundMark x1="19373" y1="42815" x2="19188" y2="40616"/>
                        <a14:foregroundMark x1="22048" y1="42962" x2="29428" y2="43842"/>
                        <a14:foregroundMark x1="29428" y1="43842" x2="30443" y2="447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69617" y="958852"/>
            <a:ext cx="2461764" cy="154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27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8401"/>
            <a:ext cx="8686800" cy="765842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venir Book" charset="0"/>
                <a:ea typeface="Avenir Book" charset="0"/>
                <a:cs typeface="Avenir Book" charset="0"/>
              </a:rPr>
              <a:t>Gel Electrophoresis and its Purpose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22321" y="802077"/>
            <a:ext cx="8899357" cy="425144"/>
            <a:chOff x="122321" y="802077"/>
            <a:chExt cx="8899357" cy="4251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177241" y="805617"/>
              <a:ext cx="1441657" cy="19716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122321" y="947273"/>
              <a:ext cx="1548066" cy="2179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1692169" y="811464"/>
              <a:ext cx="1422787" cy="20838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1637968" y="961182"/>
              <a:ext cx="1527803" cy="23034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3183499" y="817311"/>
              <a:ext cx="1422787" cy="20838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3129298" y="967029"/>
              <a:ext cx="1527803" cy="23034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4637370" y="802077"/>
              <a:ext cx="1400143" cy="23309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4584032" y="969554"/>
              <a:ext cx="1503488" cy="25766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6080935" y="820235"/>
              <a:ext cx="1422787" cy="20838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6026734" y="969953"/>
              <a:ext cx="1527803" cy="23034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7548076" y="815541"/>
              <a:ext cx="1422787" cy="20838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7493875" y="965259"/>
              <a:ext cx="1527803" cy="230343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7562336" y="6598508"/>
            <a:ext cx="1581664" cy="259492"/>
          </a:xfrm>
          <a:prstGeom prst="rect">
            <a:avLst/>
          </a:prstGeom>
          <a:gradFill flip="none" rotWithShape="1">
            <a:gsLst>
              <a:gs pos="0">
                <a:srgbClr val="7CB3FF"/>
              </a:gs>
              <a:gs pos="19000">
                <a:srgbClr val="ACCFFF"/>
              </a:gs>
              <a:gs pos="54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648833" y="6586153"/>
            <a:ext cx="1408669" cy="284204"/>
          </a:xfrm>
        </p:spPr>
        <p:txBody>
          <a:bodyPr/>
          <a:lstStyle/>
          <a:p>
            <a:fld id="{5842251A-D16E-CA44-AD82-3EE8BD8EFF7D}" type="slidenum">
              <a:rPr lang="en-US" sz="1400" b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pPr/>
              <a:t>2</a:t>
            </a:fld>
            <a:endParaRPr lang="en-US" sz="14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347502" y="1431262"/>
            <a:ext cx="7956238" cy="38289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Electrophoresis is derived from Greek</a:t>
            </a:r>
          </a:p>
          <a:p>
            <a:pPr lvl="1">
              <a:lnSpc>
                <a:spcPct val="100000"/>
              </a:lnSpc>
            </a:pPr>
            <a:r>
              <a:rPr lang="en-US" sz="1800" i="1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Electro </a:t>
            </a:r>
            <a:r>
              <a:rPr lang="en-US" sz="18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– refers to the electrical current that adds energy to the electrons of the molecule’s atoms</a:t>
            </a:r>
          </a:p>
          <a:p>
            <a:pPr lvl="1">
              <a:lnSpc>
                <a:spcPct val="100000"/>
              </a:lnSpc>
            </a:pPr>
            <a:r>
              <a:rPr lang="en-US" sz="1800" i="1" dirty="0" err="1">
                <a:latin typeface="Avenir Next" panose="020B0503020202020204" pitchFamily="34" charset="0"/>
                <a:ea typeface="Avenir Book" charset="0"/>
                <a:cs typeface="Avenir Book" charset="0"/>
              </a:rPr>
              <a:t>phoresis</a:t>
            </a:r>
            <a:r>
              <a:rPr lang="en-US" sz="1800" i="1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8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– refers to the movement of the particles.</a:t>
            </a:r>
            <a:endParaRPr lang="en-US" sz="1800" i="1" dirty="0">
              <a:latin typeface="Avenir Next" panose="020B0503020202020204" pitchFamily="34" charset="0"/>
              <a:ea typeface="Avenir Book" charset="0"/>
              <a:cs typeface="Avenir Book" charset="0"/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A technique used for separating macro molecules such as proteins, RNA and DNA.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This is done using a gel matrix through which an electric current is applied. 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Avenir Next" panose="020B0503020202020204" pitchFamily="34" charset="0"/>
              </a:rPr>
              <a:t>Utilizes an electrical current to separate target molecules based on size, charge and other physical properties, through a porous gel matrix. </a:t>
            </a:r>
          </a:p>
          <a:p>
            <a:pPr>
              <a:lnSpc>
                <a:spcPct val="100000"/>
              </a:lnSpc>
            </a:pPr>
            <a:endParaRPr lang="en-US" sz="2200" dirty="0">
              <a:latin typeface="Avenir Next" panose="020B0503020202020204" pitchFamily="34" charset="0"/>
              <a:ea typeface="Avenir Book" charset="0"/>
              <a:cs typeface="Avenir Book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92235E-0A90-3645-9CE8-3DEAEC984164}"/>
              </a:ext>
            </a:extLst>
          </p:cNvPr>
          <p:cNvSpPr txBox="1"/>
          <p:nvPr/>
        </p:nvSpPr>
        <p:spPr>
          <a:xfrm>
            <a:off x="7455244" y="5885936"/>
            <a:ext cx="1433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Oliver Smithies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EB5856-1A0A-FE43-9E96-2BE0B223BECE}"/>
              </a:ext>
            </a:extLst>
          </p:cNvPr>
          <p:cNvSpPr/>
          <p:nvPr/>
        </p:nvSpPr>
        <p:spPr>
          <a:xfrm>
            <a:off x="76200" y="6472145"/>
            <a:ext cx="85341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Dephoff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The Purpose of Electrophoresis. https://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sciencing.com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/purpose-electrophoresis-5426937.html</a:t>
            </a:r>
          </a:p>
        </p:txBody>
      </p:sp>
    </p:spTree>
    <p:extLst>
      <p:ext uri="{BB962C8B-B14F-4D97-AF65-F5344CB8AC3E}">
        <p14:creationId xmlns:p14="http://schemas.microsoft.com/office/powerpoint/2010/main" val="140054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8401"/>
            <a:ext cx="8686800" cy="765842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venir Book" charset="0"/>
                <a:ea typeface="Avenir Book" charset="0"/>
                <a:cs typeface="Avenir Book" charset="0"/>
              </a:rPr>
              <a:t>History of Gel Electrophoresis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22321" y="802077"/>
            <a:ext cx="8899357" cy="425144"/>
            <a:chOff x="122321" y="802077"/>
            <a:chExt cx="8899357" cy="4251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177241" y="805617"/>
              <a:ext cx="1441657" cy="19716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122321" y="947273"/>
              <a:ext cx="1548066" cy="2179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1692169" y="811464"/>
              <a:ext cx="1422787" cy="20838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1637968" y="961182"/>
              <a:ext cx="1527803" cy="23034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3183499" y="817311"/>
              <a:ext cx="1422787" cy="20838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3129298" y="967029"/>
              <a:ext cx="1527803" cy="23034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4637370" y="802077"/>
              <a:ext cx="1400143" cy="23309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4584032" y="969554"/>
              <a:ext cx="1503488" cy="25766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6080935" y="820235"/>
              <a:ext cx="1422787" cy="20838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6026734" y="969953"/>
              <a:ext cx="1527803" cy="23034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7548076" y="815541"/>
              <a:ext cx="1422787" cy="20838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7493875" y="965259"/>
              <a:ext cx="1527803" cy="230343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7562336" y="6598508"/>
            <a:ext cx="1581664" cy="259492"/>
          </a:xfrm>
          <a:prstGeom prst="rect">
            <a:avLst/>
          </a:prstGeom>
          <a:gradFill flip="none" rotWithShape="1">
            <a:gsLst>
              <a:gs pos="0">
                <a:srgbClr val="7CB3FF"/>
              </a:gs>
              <a:gs pos="19000">
                <a:srgbClr val="ACCFFF"/>
              </a:gs>
              <a:gs pos="54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648833" y="6586153"/>
            <a:ext cx="1408669" cy="284204"/>
          </a:xfrm>
        </p:spPr>
        <p:txBody>
          <a:bodyPr/>
          <a:lstStyle/>
          <a:p>
            <a:fld id="{5842251A-D16E-CA44-AD82-3EE8BD8EFF7D}" type="slidenum">
              <a:rPr lang="en-US" sz="1400" b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pPr/>
              <a:t>3</a:t>
            </a:fld>
            <a:endParaRPr lang="en-US" sz="14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298075" y="1418905"/>
            <a:ext cx="8005665" cy="38289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Arne Tiselius is the pioneer of electrophoresis thanks to his successful protein separation experiment in 1937.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First gel electrophoresis technique was developed by Oliver Smithies in the 1950s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Starch Gel Electrophoresis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150FF14-2ED5-2B47-9506-4FB22D2F841E}"/>
              </a:ext>
            </a:extLst>
          </p:cNvPr>
          <p:cNvGrpSpPr/>
          <p:nvPr/>
        </p:nvGrpSpPr>
        <p:grpSpPr>
          <a:xfrm>
            <a:off x="1614396" y="3435178"/>
            <a:ext cx="2982314" cy="2840912"/>
            <a:chOff x="6075186" y="1380327"/>
            <a:chExt cx="2622926" cy="237295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625" t="9384" r="-41" b="14299"/>
            <a:stretch/>
          </p:blipFill>
          <p:spPr>
            <a:xfrm>
              <a:off x="6075186" y="1380327"/>
              <a:ext cx="2148044" cy="2308556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528AFA3-3AED-294E-A564-033D90533A4F}"/>
                </a:ext>
              </a:extLst>
            </p:cNvPr>
            <p:cNvSpPr txBox="1"/>
            <p:nvPr/>
          </p:nvSpPr>
          <p:spPr>
            <a:xfrm>
              <a:off x="7264728" y="3445500"/>
              <a:ext cx="14333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Arne Tiselius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FB0E6B-D541-334B-A870-B5800341589A}"/>
              </a:ext>
            </a:extLst>
          </p:cNvPr>
          <p:cNvGrpSpPr/>
          <p:nvPr/>
        </p:nvGrpSpPr>
        <p:grpSpPr>
          <a:xfrm>
            <a:off x="4798417" y="3447535"/>
            <a:ext cx="3060480" cy="2783247"/>
            <a:chOff x="6540721" y="3888677"/>
            <a:chExt cx="2520939" cy="2315315"/>
          </a:xfrm>
        </p:grpSpPr>
        <p:pic>
          <p:nvPicPr>
            <p:cNvPr id="28" name="Picture 27"/>
            <p:cNvPicPr>
              <a:picLocks/>
            </p:cNvPicPr>
            <p:nvPr/>
          </p:nvPicPr>
          <p:blipFill rotWithShape="1">
            <a:blip r:embed="rId17">
              <a:grayscl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50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rcRect l="1" t="3308" r="625" b="26881"/>
            <a:stretch/>
          </p:blipFill>
          <p:spPr>
            <a:xfrm>
              <a:off x="6540721" y="3888677"/>
              <a:ext cx="2149477" cy="2286996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292235E-0A90-3645-9CE8-3DEAEC984164}"/>
                </a:ext>
              </a:extLst>
            </p:cNvPr>
            <p:cNvSpPr txBox="1"/>
            <p:nvPr/>
          </p:nvSpPr>
          <p:spPr>
            <a:xfrm>
              <a:off x="7628276" y="5896215"/>
              <a:ext cx="14333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Oliver Smithies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0EEB5856-1A0A-FE43-9E96-2BE0B223BECE}"/>
              </a:ext>
            </a:extLst>
          </p:cNvPr>
          <p:cNvSpPr/>
          <p:nvPr/>
        </p:nvSpPr>
        <p:spPr>
          <a:xfrm>
            <a:off x="185349" y="6482148"/>
            <a:ext cx="53999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NewRoman"/>
              </a:rPr>
              <a:t>Smithies, O.; Coffman, T. </a:t>
            </a:r>
            <a:r>
              <a:rPr lang="en-US" sz="1200" i="1" dirty="0">
                <a:latin typeface="TimesNewRoman"/>
              </a:rPr>
              <a:t>Annual Review of Physiology</a:t>
            </a:r>
            <a:r>
              <a:rPr lang="en-US" sz="1200" dirty="0">
                <a:latin typeface="TimesNewRoman"/>
              </a:rPr>
              <a:t> </a:t>
            </a:r>
            <a:r>
              <a:rPr lang="en-US" sz="1200" b="1" dirty="0">
                <a:latin typeface="TimesNewRoman"/>
              </a:rPr>
              <a:t>2015</a:t>
            </a:r>
            <a:r>
              <a:rPr lang="en-US" sz="1200" dirty="0">
                <a:latin typeface="TimesNewRoman"/>
              </a:rPr>
              <a:t>, </a:t>
            </a:r>
            <a:r>
              <a:rPr lang="en-US" sz="1200" i="1" dirty="0">
                <a:latin typeface="TimesNewRoman"/>
              </a:rPr>
              <a:t>77</a:t>
            </a:r>
            <a:r>
              <a:rPr lang="en-US" sz="1200" dirty="0">
                <a:latin typeface="TimesNewRoman"/>
              </a:rPr>
              <a:t> (1), 1–11.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5894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8401"/>
            <a:ext cx="8686800" cy="765842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venir Book" charset="0"/>
                <a:ea typeface="Avenir Book" charset="0"/>
                <a:cs typeface="Avenir Book" charset="0"/>
              </a:rPr>
              <a:t>Fundamentals of Electrophoresis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22321" y="802077"/>
            <a:ext cx="8899357" cy="425144"/>
            <a:chOff x="122321" y="802077"/>
            <a:chExt cx="8899357" cy="4251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177241" y="805617"/>
              <a:ext cx="1441657" cy="19716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122321" y="947273"/>
              <a:ext cx="1548066" cy="2179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1692169" y="811464"/>
              <a:ext cx="1422787" cy="20838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1637968" y="961182"/>
              <a:ext cx="1527803" cy="23034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3183499" y="817311"/>
              <a:ext cx="1422787" cy="20838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3129298" y="967029"/>
              <a:ext cx="1527803" cy="23034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4637370" y="802077"/>
              <a:ext cx="1400143" cy="23309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4584032" y="969554"/>
              <a:ext cx="1503488" cy="25766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6080935" y="820235"/>
              <a:ext cx="1422787" cy="20838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6026734" y="969953"/>
              <a:ext cx="1527803" cy="23034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7548076" y="815541"/>
              <a:ext cx="1422787" cy="20838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7493875" y="965259"/>
              <a:ext cx="1527803" cy="230343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7562336" y="6598508"/>
            <a:ext cx="1581664" cy="259492"/>
          </a:xfrm>
          <a:prstGeom prst="rect">
            <a:avLst/>
          </a:prstGeom>
          <a:gradFill flip="none" rotWithShape="1">
            <a:gsLst>
              <a:gs pos="0">
                <a:srgbClr val="7CB3FF"/>
              </a:gs>
              <a:gs pos="19000">
                <a:srgbClr val="ACCFFF"/>
              </a:gs>
              <a:gs pos="54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648833" y="6586153"/>
            <a:ext cx="1408669" cy="284204"/>
          </a:xfrm>
        </p:spPr>
        <p:txBody>
          <a:bodyPr/>
          <a:lstStyle/>
          <a:p>
            <a:fld id="{5842251A-D16E-CA44-AD82-3EE8BD8EFF7D}" type="slidenum">
              <a:rPr lang="en-US" sz="1400" b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pPr/>
              <a:t>4</a:t>
            </a:fld>
            <a:endParaRPr lang="en-US" sz="14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510C6D6-4E37-1149-B6FC-6BF0FB0A7E3B}"/>
              </a:ext>
            </a:extLst>
          </p:cNvPr>
          <p:cNvGrpSpPr/>
          <p:nvPr/>
        </p:nvGrpSpPr>
        <p:grpSpPr>
          <a:xfrm>
            <a:off x="925285" y="2079172"/>
            <a:ext cx="5181600" cy="3504210"/>
            <a:chOff x="1600200" y="1719943"/>
            <a:chExt cx="5943600" cy="387193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ACFDFE2-5118-FA40-8985-2B5E6FEA826B}"/>
                </a:ext>
              </a:extLst>
            </p:cNvPr>
            <p:cNvSpPr/>
            <p:nvPr/>
          </p:nvSpPr>
          <p:spPr>
            <a:xfrm>
              <a:off x="1600200" y="1730828"/>
              <a:ext cx="5943600" cy="3861051"/>
            </a:xfrm>
            <a:prstGeom prst="rect">
              <a:avLst/>
            </a:prstGeom>
            <a:solidFill>
              <a:srgbClr val="ACCFFF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EDE4DE2-294D-D248-9E68-D15BA531710B}"/>
                </a:ext>
              </a:extLst>
            </p:cNvPr>
            <p:cNvSpPr/>
            <p:nvPr/>
          </p:nvSpPr>
          <p:spPr>
            <a:xfrm>
              <a:off x="1948543" y="1730829"/>
              <a:ext cx="359228" cy="391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9A80C3C-A3D8-FE4B-B100-9B030916CAAE}"/>
                </a:ext>
              </a:extLst>
            </p:cNvPr>
            <p:cNvSpPr/>
            <p:nvPr/>
          </p:nvSpPr>
          <p:spPr>
            <a:xfrm>
              <a:off x="2656115" y="1730829"/>
              <a:ext cx="359228" cy="391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9FA1B73-2C30-3848-8A47-AA381B331194}"/>
                </a:ext>
              </a:extLst>
            </p:cNvPr>
            <p:cNvSpPr/>
            <p:nvPr/>
          </p:nvSpPr>
          <p:spPr>
            <a:xfrm>
              <a:off x="3352801" y="1719944"/>
              <a:ext cx="359228" cy="391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F893F50-CC20-0D41-86EF-DBFF687B011C}"/>
                </a:ext>
              </a:extLst>
            </p:cNvPr>
            <p:cNvSpPr/>
            <p:nvPr/>
          </p:nvSpPr>
          <p:spPr>
            <a:xfrm>
              <a:off x="4060372" y="1730829"/>
              <a:ext cx="359228" cy="391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679669B-A61C-E74C-A82D-7552F6F90752}"/>
                </a:ext>
              </a:extLst>
            </p:cNvPr>
            <p:cNvSpPr/>
            <p:nvPr/>
          </p:nvSpPr>
          <p:spPr>
            <a:xfrm>
              <a:off x="4778829" y="1730829"/>
              <a:ext cx="359228" cy="391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3178493-D46C-964C-BE14-33352CC69E2A}"/>
                </a:ext>
              </a:extLst>
            </p:cNvPr>
            <p:cNvSpPr/>
            <p:nvPr/>
          </p:nvSpPr>
          <p:spPr>
            <a:xfrm>
              <a:off x="5486401" y="1730829"/>
              <a:ext cx="359228" cy="391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F3A3D25-BAF4-7142-91B7-0287FAE8DBE2}"/>
                </a:ext>
              </a:extLst>
            </p:cNvPr>
            <p:cNvSpPr/>
            <p:nvPr/>
          </p:nvSpPr>
          <p:spPr>
            <a:xfrm>
              <a:off x="6172201" y="1719943"/>
              <a:ext cx="359228" cy="391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F44BBAA-CA56-074E-B68E-E026EDDB5906}"/>
                </a:ext>
              </a:extLst>
            </p:cNvPr>
            <p:cNvSpPr/>
            <p:nvPr/>
          </p:nvSpPr>
          <p:spPr>
            <a:xfrm>
              <a:off x="6847116" y="1719943"/>
              <a:ext cx="359228" cy="391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10F20F1-ACE4-294B-9FA5-1CF12452CBAF}"/>
              </a:ext>
            </a:extLst>
          </p:cNvPr>
          <p:cNvCxnSpPr>
            <a:cxnSpLocks/>
          </p:cNvCxnSpPr>
          <p:nvPr/>
        </p:nvCxnSpPr>
        <p:spPr>
          <a:xfrm>
            <a:off x="1143000" y="1959429"/>
            <a:ext cx="473528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CC68728-C312-4840-BC19-04FEE3418B23}"/>
              </a:ext>
            </a:extLst>
          </p:cNvPr>
          <p:cNvCxnSpPr>
            <a:cxnSpLocks/>
          </p:cNvCxnSpPr>
          <p:nvPr/>
        </p:nvCxnSpPr>
        <p:spPr>
          <a:xfrm>
            <a:off x="1153886" y="5736772"/>
            <a:ext cx="473528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46CF947-B391-2B46-885F-0834DF1006B2}"/>
              </a:ext>
            </a:extLst>
          </p:cNvPr>
          <p:cNvCxnSpPr/>
          <p:nvPr/>
        </p:nvCxnSpPr>
        <p:spPr>
          <a:xfrm flipV="1">
            <a:off x="3439886" y="1426030"/>
            <a:ext cx="0" cy="5334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255D10E-A004-7F47-B1FC-F8ACE44193D2}"/>
              </a:ext>
            </a:extLst>
          </p:cNvPr>
          <p:cNvCxnSpPr>
            <a:cxnSpLocks/>
          </p:cNvCxnSpPr>
          <p:nvPr/>
        </p:nvCxnSpPr>
        <p:spPr>
          <a:xfrm flipV="1">
            <a:off x="3450771" y="5736772"/>
            <a:ext cx="0" cy="40277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87E2948-16C3-064E-9E8D-AF4A0BA08E91}"/>
              </a:ext>
            </a:extLst>
          </p:cNvPr>
          <p:cNvCxnSpPr>
            <a:cxnSpLocks/>
          </p:cNvCxnSpPr>
          <p:nvPr/>
        </p:nvCxnSpPr>
        <p:spPr>
          <a:xfrm>
            <a:off x="3439886" y="1426029"/>
            <a:ext cx="446314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BD99FB2-DCD0-EC40-8A30-3D11372F0B35}"/>
              </a:ext>
            </a:extLst>
          </p:cNvPr>
          <p:cNvCxnSpPr>
            <a:cxnSpLocks/>
          </p:cNvCxnSpPr>
          <p:nvPr/>
        </p:nvCxnSpPr>
        <p:spPr>
          <a:xfrm>
            <a:off x="3450772" y="6139544"/>
            <a:ext cx="443048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67CDA7C-71F9-994F-A123-03FC4E589168}"/>
              </a:ext>
            </a:extLst>
          </p:cNvPr>
          <p:cNvCxnSpPr>
            <a:cxnSpLocks/>
          </p:cNvCxnSpPr>
          <p:nvPr/>
        </p:nvCxnSpPr>
        <p:spPr>
          <a:xfrm flipV="1">
            <a:off x="7903029" y="1426031"/>
            <a:ext cx="0" cy="216625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C0803EC-8872-DF45-BD20-5BD17640EA22}"/>
              </a:ext>
            </a:extLst>
          </p:cNvPr>
          <p:cNvCxnSpPr>
            <a:cxnSpLocks/>
          </p:cNvCxnSpPr>
          <p:nvPr/>
        </p:nvCxnSpPr>
        <p:spPr>
          <a:xfrm flipV="1">
            <a:off x="7881258" y="3831771"/>
            <a:ext cx="0" cy="230777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7B34C579-EA96-174F-BA2F-3D970F0D3CCA}"/>
              </a:ext>
            </a:extLst>
          </p:cNvPr>
          <p:cNvCxnSpPr/>
          <p:nvPr/>
        </p:nvCxnSpPr>
        <p:spPr>
          <a:xfrm>
            <a:off x="955964" y="2729344"/>
            <a:ext cx="5126181" cy="0"/>
          </a:xfrm>
          <a:prstGeom prst="line">
            <a:avLst/>
          </a:prstGeom>
          <a:ln w="12700">
            <a:solidFill>
              <a:schemeClr val="accent1">
                <a:alpha val="5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A5E8E3B-5939-4A4C-980B-CF1CFF1BAA3D}"/>
              </a:ext>
            </a:extLst>
          </p:cNvPr>
          <p:cNvCxnSpPr/>
          <p:nvPr/>
        </p:nvCxnSpPr>
        <p:spPr>
          <a:xfrm>
            <a:off x="7609114" y="3614057"/>
            <a:ext cx="587829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785124D-C373-3045-806F-5817CA2F19F2}"/>
              </a:ext>
            </a:extLst>
          </p:cNvPr>
          <p:cNvCxnSpPr>
            <a:cxnSpLocks/>
          </p:cNvCxnSpPr>
          <p:nvPr/>
        </p:nvCxnSpPr>
        <p:spPr>
          <a:xfrm>
            <a:off x="7336970" y="3820885"/>
            <a:ext cx="1153887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283DA07C-5729-AC45-A5F3-B72A011B28F0}"/>
              </a:ext>
            </a:extLst>
          </p:cNvPr>
          <p:cNvSpPr/>
          <p:nvPr/>
        </p:nvSpPr>
        <p:spPr>
          <a:xfrm>
            <a:off x="1232672" y="2328941"/>
            <a:ext cx="303116" cy="106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952D9CF-2978-9C44-A39F-CA3D471BD393}"/>
              </a:ext>
            </a:extLst>
          </p:cNvPr>
          <p:cNvSpPr/>
          <p:nvPr/>
        </p:nvSpPr>
        <p:spPr>
          <a:xfrm>
            <a:off x="1849850" y="2334835"/>
            <a:ext cx="303116" cy="106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3AFDCE4-A9A5-3649-BE87-CB94D5FF4CB2}"/>
              </a:ext>
            </a:extLst>
          </p:cNvPr>
          <p:cNvSpPr/>
          <p:nvPr/>
        </p:nvSpPr>
        <p:spPr>
          <a:xfrm>
            <a:off x="2456924" y="2320521"/>
            <a:ext cx="303116" cy="106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E21B70A-BB25-FF45-A4DE-D41852485237}"/>
              </a:ext>
            </a:extLst>
          </p:cNvPr>
          <p:cNvSpPr/>
          <p:nvPr/>
        </p:nvSpPr>
        <p:spPr>
          <a:xfrm>
            <a:off x="3069050" y="2335124"/>
            <a:ext cx="303116" cy="106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337B8A5-1F79-3647-96E4-7A871E958092}"/>
              </a:ext>
            </a:extLst>
          </p:cNvPr>
          <p:cNvSpPr/>
          <p:nvPr/>
        </p:nvSpPr>
        <p:spPr>
          <a:xfrm>
            <a:off x="3701384" y="2332309"/>
            <a:ext cx="303116" cy="106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4CDEC2E-25E1-C142-9D77-3BE2BBB319A5}"/>
              </a:ext>
            </a:extLst>
          </p:cNvPr>
          <p:cNvSpPr/>
          <p:nvPr/>
        </p:nvSpPr>
        <p:spPr>
          <a:xfrm>
            <a:off x="4318562" y="2333151"/>
            <a:ext cx="303116" cy="106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F33A83C-55B7-D740-ACD4-FB511BD6B1F9}"/>
              </a:ext>
            </a:extLst>
          </p:cNvPr>
          <p:cNvSpPr/>
          <p:nvPr/>
        </p:nvSpPr>
        <p:spPr>
          <a:xfrm>
            <a:off x="4915532" y="2318837"/>
            <a:ext cx="303116" cy="106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6D7B234-7FA2-8B40-A4C7-6FEB7631B301}"/>
              </a:ext>
            </a:extLst>
          </p:cNvPr>
          <p:cNvSpPr/>
          <p:nvPr/>
        </p:nvSpPr>
        <p:spPr>
          <a:xfrm>
            <a:off x="5502398" y="2329783"/>
            <a:ext cx="303116" cy="106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3AF3250-6D12-F64F-A053-0F279F952D2C}"/>
              </a:ext>
            </a:extLst>
          </p:cNvPr>
          <p:cNvGrpSpPr/>
          <p:nvPr/>
        </p:nvGrpSpPr>
        <p:grpSpPr>
          <a:xfrm>
            <a:off x="1224324" y="2790318"/>
            <a:ext cx="320114" cy="2438827"/>
            <a:chOff x="94771" y="2237067"/>
            <a:chExt cx="320114" cy="2438827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A953F9F2-05EF-404C-9405-695D5A27A909}"/>
                </a:ext>
              </a:extLst>
            </p:cNvPr>
            <p:cNvSpPr/>
            <p:nvPr/>
          </p:nvSpPr>
          <p:spPr>
            <a:xfrm>
              <a:off x="114033" y="3201307"/>
              <a:ext cx="29845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A98FAAD-F4FB-B943-9975-AD80A30FE51D}"/>
                </a:ext>
              </a:extLst>
            </p:cNvPr>
            <p:cNvSpPr/>
            <p:nvPr/>
          </p:nvSpPr>
          <p:spPr>
            <a:xfrm>
              <a:off x="97331" y="3649435"/>
              <a:ext cx="298450" cy="1234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0DADA3A-019A-C340-9D2F-56B39AAF40F9}"/>
                </a:ext>
              </a:extLst>
            </p:cNvPr>
            <p:cNvSpPr/>
            <p:nvPr/>
          </p:nvSpPr>
          <p:spPr>
            <a:xfrm>
              <a:off x="116435" y="2237067"/>
              <a:ext cx="29845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E55DB4C8-D300-8A47-A4A6-93FE871BCB11}"/>
                </a:ext>
              </a:extLst>
            </p:cNvPr>
            <p:cNvSpPr/>
            <p:nvPr/>
          </p:nvSpPr>
          <p:spPr>
            <a:xfrm>
              <a:off x="115155" y="2358731"/>
              <a:ext cx="298450" cy="463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9015F9D-F045-304F-AA51-3253611A1DA1}"/>
                </a:ext>
              </a:extLst>
            </p:cNvPr>
            <p:cNvSpPr/>
            <p:nvPr/>
          </p:nvSpPr>
          <p:spPr>
            <a:xfrm>
              <a:off x="112595" y="2778791"/>
              <a:ext cx="298450" cy="63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84C8090-8CAC-684E-9D72-F25E44419380}"/>
                </a:ext>
              </a:extLst>
            </p:cNvPr>
            <p:cNvSpPr/>
            <p:nvPr/>
          </p:nvSpPr>
          <p:spPr>
            <a:xfrm>
              <a:off x="96051" y="4324350"/>
              <a:ext cx="29845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C47441E-D769-6F48-8D6B-5222A01D498B}"/>
                </a:ext>
              </a:extLst>
            </p:cNvPr>
            <p:cNvSpPr/>
            <p:nvPr/>
          </p:nvSpPr>
          <p:spPr>
            <a:xfrm>
              <a:off x="94771" y="4599694"/>
              <a:ext cx="29845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263809E0-531A-B14A-8876-EB79B3F47701}"/>
              </a:ext>
            </a:extLst>
          </p:cNvPr>
          <p:cNvGrpSpPr/>
          <p:nvPr/>
        </p:nvGrpSpPr>
        <p:grpSpPr>
          <a:xfrm>
            <a:off x="3030018" y="2813370"/>
            <a:ext cx="318994" cy="2522498"/>
            <a:chOff x="140821" y="2390748"/>
            <a:chExt cx="318994" cy="2522498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45720BE9-DABF-6D45-B7FF-EF9A07CCF39F}"/>
                </a:ext>
              </a:extLst>
            </p:cNvPr>
            <p:cNvSpPr/>
            <p:nvPr/>
          </p:nvSpPr>
          <p:spPr>
            <a:xfrm>
              <a:off x="161365" y="2390748"/>
              <a:ext cx="29845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5921585B-5266-584E-876C-30304ECCB03F}"/>
                </a:ext>
              </a:extLst>
            </p:cNvPr>
            <p:cNvSpPr/>
            <p:nvPr/>
          </p:nvSpPr>
          <p:spPr>
            <a:xfrm>
              <a:off x="154855" y="2567480"/>
              <a:ext cx="29845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F52299C-FEFB-AF42-A075-F1A938685C7D}"/>
                </a:ext>
              </a:extLst>
            </p:cNvPr>
            <p:cNvSpPr/>
            <p:nvPr/>
          </p:nvSpPr>
          <p:spPr>
            <a:xfrm>
              <a:off x="154855" y="2825858"/>
              <a:ext cx="298450" cy="133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43474389-7DE3-7340-9031-B106A5EB489C}"/>
                </a:ext>
              </a:extLst>
            </p:cNvPr>
            <p:cNvSpPr/>
            <p:nvPr/>
          </p:nvSpPr>
          <p:spPr>
            <a:xfrm>
              <a:off x="156189" y="3161552"/>
              <a:ext cx="298450" cy="4960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0FFAD8A3-71B3-C94A-A74A-5252696B4542}"/>
                </a:ext>
              </a:extLst>
            </p:cNvPr>
            <p:cNvSpPr/>
            <p:nvPr/>
          </p:nvSpPr>
          <p:spPr>
            <a:xfrm>
              <a:off x="140821" y="3948312"/>
              <a:ext cx="298450" cy="1960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7F551B3-AF69-CF40-81DE-8363DD790FE5}"/>
                </a:ext>
              </a:extLst>
            </p:cNvPr>
            <p:cNvSpPr/>
            <p:nvPr/>
          </p:nvSpPr>
          <p:spPr>
            <a:xfrm>
              <a:off x="152293" y="4556472"/>
              <a:ext cx="298450" cy="63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8966C016-4679-314E-A42D-DA64A07FD29E}"/>
                </a:ext>
              </a:extLst>
            </p:cNvPr>
            <p:cNvSpPr/>
            <p:nvPr/>
          </p:nvSpPr>
          <p:spPr>
            <a:xfrm>
              <a:off x="145890" y="4849746"/>
              <a:ext cx="298450" cy="63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402D566-E06A-3245-BFF4-86DB6D7426D8}"/>
              </a:ext>
            </a:extLst>
          </p:cNvPr>
          <p:cNvGrpSpPr/>
          <p:nvPr/>
        </p:nvGrpSpPr>
        <p:grpSpPr>
          <a:xfrm rot="10800000">
            <a:off x="4296603" y="2781353"/>
            <a:ext cx="318994" cy="2522498"/>
            <a:chOff x="140821" y="2390748"/>
            <a:chExt cx="318994" cy="2522498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627FDFE8-242D-9344-AA65-E490A2B8BC49}"/>
                </a:ext>
              </a:extLst>
            </p:cNvPr>
            <p:cNvSpPr/>
            <p:nvPr/>
          </p:nvSpPr>
          <p:spPr>
            <a:xfrm>
              <a:off x="161365" y="2390748"/>
              <a:ext cx="29845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2371C3E7-49A0-3B44-BF78-59FFCFD2303B}"/>
                </a:ext>
              </a:extLst>
            </p:cNvPr>
            <p:cNvSpPr/>
            <p:nvPr/>
          </p:nvSpPr>
          <p:spPr>
            <a:xfrm>
              <a:off x="154855" y="2567480"/>
              <a:ext cx="29845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DF426F6B-941C-794C-9CFF-5136FE3BB2A5}"/>
                </a:ext>
              </a:extLst>
            </p:cNvPr>
            <p:cNvSpPr/>
            <p:nvPr/>
          </p:nvSpPr>
          <p:spPr>
            <a:xfrm>
              <a:off x="154855" y="2825858"/>
              <a:ext cx="298450" cy="133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E4960BAC-3960-FA48-AEC0-35D497261B58}"/>
                </a:ext>
              </a:extLst>
            </p:cNvPr>
            <p:cNvSpPr/>
            <p:nvPr/>
          </p:nvSpPr>
          <p:spPr>
            <a:xfrm>
              <a:off x="156189" y="3161552"/>
              <a:ext cx="298450" cy="4960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4C483491-1461-2D4B-8BDF-E36999554CFF}"/>
                </a:ext>
              </a:extLst>
            </p:cNvPr>
            <p:cNvSpPr/>
            <p:nvPr/>
          </p:nvSpPr>
          <p:spPr>
            <a:xfrm>
              <a:off x="140821" y="3948312"/>
              <a:ext cx="298450" cy="1960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9BAAF3EF-3857-8140-9481-836AED502CF3}"/>
                </a:ext>
              </a:extLst>
            </p:cNvPr>
            <p:cNvSpPr/>
            <p:nvPr/>
          </p:nvSpPr>
          <p:spPr>
            <a:xfrm>
              <a:off x="152293" y="4556472"/>
              <a:ext cx="298450" cy="63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9C2393C7-77FA-C54F-BA6F-2CB37586A89C}"/>
                </a:ext>
              </a:extLst>
            </p:cNvPr>
            <p:cNvSpPr/>
            <p:nvPr/>
          </p:nvSpPr>
          <p:spPr>
            <a:xfrm>
              <a:off x="145890" y="4849746"/>
              <a:ext cx="298450" cy="63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9D29CEE-0D39-704C-A97E-7BACCF8CAC30}"/>
              </a:ext>
            </a:extLst>
          </p:cNvPr>
          <p:cNvGrpSpPr/>
          <p:nvPr/>
        </p:nvGrpSpPr>
        <p:grpSpPr>
          <a:xfrm rot="10800000">
            <a:off x="5478664" y="2795440"/>
            <a:ext cx="318994" cy="2522498"/>
            <a:chOff x="140821" y="2390748"/>
            <a:chExt cx="318994" cy="2522498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F2F19489-E1DD-F54E-AFE8-B8C3CC8A07EE}"/>
                </a:ext>
              </a:extLst>
            </p:cNvPr>
            <p:cNvSpPr/>
            <p:nvPr/>
          </p:nvSpPr>
          <p:spPr>
            <a:xfrm>
              <a:off x="161365" y="2390748"/>
              <a:ext cx="29845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20F142B4-03CC-734B-A207-75F27379A64A}"/>
                </a:ext>
              </a:extLst>
            </p:cNvPr>
            <p:cNvSpPr/>
            <p:nvPr/>
          </p:nvSpPr>
          <p:spPr>
            <a:xfrm>
              <a:off x="154855" y="2567480"/>
              <a:ext cx="29845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5552F23-91F2-8143-9314-7B1071F56E9C}"/>
                </a:ext>
              </a:extLst>
            </p:cNvPr>
            <p:cNvSpPr/>
            <p:nvPr/>
          </p:nvSpPr>
          <p:spPr>
            <a:xfrm>
              <a:off x="154855" y="2825858"/>
              <a:ext cx="298450" cy="133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46D52AC9-5DCA-EB46-85DF-9834A456C01C}"/>
                </a:ext>
              </a:extLst>
            </p:cNvPr>
            <p:cNvSpPr/>
            <p:nvPr/>
          </p:nvSpPr>
          <p:spPr>
            <a:xfrm>
              <a:off x="156189" y="3161552"/>
              <a:ext cx="298450" cy="4960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CE966451-A2F9-9C41-9157-0F5F08C39BBC}"/>
                </a:ext>
              </a:extLst>
            </p:cNvPr>
            <p:cNvSpPr/>
            <p:nvPr/>
          </p:nvSpPr>
          <p:spPr>
            <a:xfrm>
              <a:off x="140821" y="3948312"/>
              <a:ext cx="298450" cy="1960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EA35B9AC-0EAC-B54A-8B3F-4A7B53A55ED3}"/>
                </a:ext>
              </a:extLst>
            </p:cNvPr>
            <p:cNvSpPr/>
            <p:nvPr/>
          </p:nvSpPr>
          <p:spPr>
            <a:xfrm>
              <a:off x="152293" y="4556472"/>
              <a:ext cx="298450" cy="63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3FEA09EC-8575-6F4F-A593-EBCF7B17AE2A}"/>
                </a:ext>
              </a:extLst>
            </p:cNvPr>
            <p:cNvSpPr/>
            <p:nvPr/>
          </p:nvSpPr>
          <p:spPr>
            <a:xfrm>
              <a:off x="145890" y="4849746"/>
              <a:ext cx="298450" cy="63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E94F2F2D-7831-5448-9B13-9B7F717D24E3}"/>
              </a:ext>
            </a:extLst>
          </p:cNvPr>
          <p:cNvGrpSpPr/>
          <p:nvPr/>
        </p:nvGrpSpPr>
        <p:grpSpPr>
          <a:xfrm>
            <a:off x="4911325" y="2781353"/>
            <a:ext cx="318994" cy="2522498"/>
            <a:chOff x="140821" y="2390748"/>
            <a:chExt cx="318994" cy="2522498"/>
          </a:xfrm>
        </p:grpSpPr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D2EF8B10-700E-004D-B8BE-E6B0E86D4055}"/>
                </a:ext>
              </a:extLst>
            </p:cNvPr>
            <p:cNvSpPr/>
            <p:nvPr/>
          </p:nvSpPr>
          <p:spPr>
            <a:xfrm>
              <a:off x="161365" y="2390748"/>
              <a:ext cx="29845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B827F495-4037-B74C-B699-F98B53ADD928}"/>
                </a:ext>
              </a:extLst>
            </p:cNvPr>
            <p:cNvSpPr/>
            <p:nvPr/>
          </p:nvSpPr>
          <p:spPr>
            <a:xfrm>
              <a:off x="154855" y="2567480"/>
              <a:ext cx="29845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D60CC43D-C35A-5843-BD93-A4991FC3F690}"/>
                </a:ext>
              </a:extLst>
            </p:cNvPr>
            <p:cNvSpPr/>
            <p:nvPr/>
          </p:nvSpPr>
          <p:spPr>
            <a:xfrm>
              <a:off x="154855" y="2825858"/>
              <a:ext cx="298450" cy="133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308EFB3D-A106-5F48-9C5B-E1388B1F6CA3}"/>
                </a:ext>
              </a:extLst>
            </p:cNvPr>
            <p:cNvSpPr/>
            <p:nvPr/>
          </p:nvSpPr>
          <p:spPr>
            <a:xfrm>
              <a:off x="156189" y="3161552"/>
              <a:ext cx="298450" cy="4960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3D03A6B0-2543-A345-9608-606E90B7DF34}"/>
                </a:ext>
              </a:extLst>
            </p:cNvPr>
            <p:cNvSpPr/>
            <p:nvPr/>
          </p:nvSpPr>
          <p:spPr>
            <a:xfrm>
              <a:off x="140821" y="3948312"/>
              <a:ext cx="298450" cy="1960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304A221A-EA63-EE47-ABA4-14648A157E06}"/>
                </a:ext>
              </a:extLst>
            </p:cNvPr>
            <p:cNvSpPr/>
            <p:nvPr/>
          </p:nvSpPr>
          <p:spPr>
            <a:xfrm>
              <a:off x="152293" y="4556472"/>
              <a:ext cx="298450" cy="63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D5039E09-EBC9-1446-BE87-4EBE09A8683D}"/>
                </a:ext>
              </a:extLst>
            </p:cNvPr>
            <p:cNvSpPr/>
            <p:nvPr/>
          </p:nvSpPr>
          <p:spPr>
            <a:xfrm>
              <a:off x="145890" y="4849746"/>
              <a:ext cx="298450" cy="63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661EB98-8DD7-B84E-A9A4-7CF15B1014D9}"/>
              </a:ext>
            </a:extLst>
          </p:cNvPr>
          <p:cNvGrpSpPr/>
          <p:nvPr/>
        </p:nvGrpSpPr>
        <p:grpSpPr>
          <a:xfrm>
            <a:off x="2426768" y="2827458"/>
            <a:ext cx="313925" cy="2522498"/>
            <a:chOff x="145890" y="2390748"/>
            <a:chExt cx="313925" cy="2522498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1A5E70DD-1564-C34C-BD58-01DBD51AD3D4}"/>
                </a:ext>
              </a:extLst>
            </p:cNvPr>
            <p:cNvSpPr/>
            <p:nvPr/>
          </p:nvSpPr>
          <p:spPr>
            <a:xfrm>
              <a:off x="161365" y="2390748"/>
              <a:ext cx="29845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10982E70-0E73-8249-BD6A-61A19D7CC102}"/>
                </a:ext>
              </a:extLst>
            </p:cNvPr>
            <p:cNvSpPr/>
            <p:nvPr/>
          </p:nvSpPr>
          <p:spPr>
            <a:xfrm>
              <a:off x="154855" y="2567480"/>
              <a:ext cx="29845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3376DB20-C653-1F41-A388-3E8F63D4DEEF}"/>
                </a:ext>
              </a:extLst>
            </p:cNvPr>
            <p:cNvSpPr/>
            <p:nvPr/>
          </p:nvSpPr>
          <p:spPr>
            <a:xfrm>
              <a:off x="154855" y="2825858"/>
              <a:ext cx="298450" cy="133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C2108D6C-C735-A449-A22F-42FDACC8D1EE}"/>
                </a:ext>
              </a:extLst>
            </p:cNvPr>
            <p:cNvSpPr/>
            <p:nvPr/>
          </p:nvSpPr>
          <p:spPr>
            <a:xfrm>
              <a:off x="148504" y="3169236"/>
              <a:ext cx="298450" cy="2744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0CE08C38-900A-684F-8816-44E0EC6324D9}"/>
                </a:ext>
              </a:extLst>
            </p:cNvPr>
            <p:cNvSpPr/>
            <p:nvPr/>
          </p:nvSpPr>
          <p:spPr>
            <a:xfrm>
              <a:off x="148505" y="3733159"/>
              <a:ext cx="298450" cy="1960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2923761E-4A81-9446-A0B7-9B6B8F2C6613}"/>
                </a:ext>
              </a:extLst>
            </p:cNvPr>
            <p:cNvSpPr/>
            <p:nvPr/>
          </p:nvSpPr>
          <p:spPr>
            <a:xfrm>
              <a:off x="152293" y="4333635"/>
              <a:ext cx="298450" cy="63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2F0C8E09-7D3B-3640-8843-04306FD7872D}"/>
                </a:ext>
              </a:extLst>
            </p:cNvPr>
            <p:cNvSpPr/>
            <p:nvPr/>
          </p:nvSpPr>
          <p:spPr>
            <a:xfrm>
              <a:off x="145890" y="4849746"/>
              <a:ext cx="298450" cy="63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869D40DF-D23D-3149-8C3A-02DEF3ED8512}"/>
              </a:ext>
            </a:extLst>
          </p:cNvPr>
          <p:cNvGrpSpPr/>
          <p:nvPr/>
        </p:nvGrpSpPr>
        <p:grpSpPr>
          <a:xfrm>
            <a:off x="3685668" y="2818493"/>
            <a:ext cx="313925" cy="2522498"/>
            <a:chOff x="145890" y="2390748"/>
            <a:chExt cx="313925" cy="2522498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A00B2519-B53D-BB48-B05E-D37A46D7F021}"/>
                </a:ext>
              </a:extLst>
            </p:cNvPr>
            <p:cNvSpPr/>
            <p:nvPr/>
          </p:nvSpPr>
          <p:spPr>
            <a:xfrm>
              <a:off x="161365" y="2390748"/>
              <a:ext cx="29845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6AB3F331-F166-FB46-9BF0-E4D17EC7D64A}"/>
                </a:ext>
              </a:extLst>
            </p:cNvPr>
            <p:cNvSpPr/>
            <p:nvPr/>
          </p:nvSpPr>
          <p:spPr>
            <a:xfrm>
              <a:off x="154855" y="2567480"/>
              <a:ext cx="29845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C70F1AC2-2538-1C44-8C94-25FA74591751}"/>
                </a:ext>
              </a:extLst>
            </p:cNvPr>
            <p:cNvSpPr/>
            <p:nvPr/>
          </p:nvSpPr>
          <p:spPr>
            <a:xfrm>
              <a:off x="154855" y="2825858"/>
              <a:ext cx="298450" cy="133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AAEABC76-73E9-5D44-B5FD-5883B9C0A594}"/>
                </a:ext>
              </a:extLst>
            </p:cNvPr>
            <p:cNvSpPr/>
            <p:nvPr/>
          </p:nvSpPr>
          <p:spPr>
            <a:xfrm>
              <a:off x="148504" y="3169236"/>
              <a:ext cx="298450" cy="2744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40A574FF-2A2F-B040-BD09-FFD64ACF0B97}"/>
                </a:ext>
              </a:extLst>
            </p:cNvPr>
            <p:cNvSpPr/>
            <p:nvPr/>
          </p:nvSpPr>
          <p:spPr>
            <a:xfrm>
              <a:off x="148505" y="3733159"/>
              <a:ext cx="298450" cy="1960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122FCD0A-4F64-8E44-8132-C9DCAF0A3EFA}"/>
                </a:ext>
              </a:extLst>
            </p:cNvPr>
            <p:cNvSpPr/>
            <p:nvPr/>
          </p:nvSpPr>
          <p:spPr>
            <a:xfrm>
              <a:off x="152293" y="4333635"/>
              <a:ext cx="298450" cy="63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C8BD29E7-7DC9-6048-8678-FEF5FAA9F541}"/>
                </a:ext>
              </a:extLst>
            </p:cNvPr>
            <p:cNvSpPr/>
            <p:nvPr/>
          </p:nvSpPr>
          <p:spPr>
            <a:xfrm>
              <a:off x="145890" y="4849746"/>
              <a:ext cx="298450" cy="63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664F55B7-96BD-0B49-B4BB-D5CD9F2A10EA}"/>
              </a:ext>
            </a:extLst>
          </p:cNvPr>
          <p:cNvGrpSpPr/>
          <p:nvPr/>
        </p:nvGrpSpPr>
        <p:grpSpPr>
          <a:xfrm rot="10800000">
            <a:off x="1819014" y="2803124"/>
            <a:ext cx="318994" cy="2522498"/>
            <a:chOff x="140821" y="2390748"/>
            <a:chExt cx="318994" cy="2522498"/>
          </a:xfrm>
        </p:grpSpPr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CFBD2BC8-1018-2E4C-927F-5E752456335D}"/>
                </a:ext>
              </a:extLst>
            </p:cNvPr>
            <p:cNvSpPr/>
            <p:nvPr/>
          </p:nvSpPr>
          <p:spPr>
            <a:xfrm>
              <a:off x="161365" y="2390748"/>
              <a:ext cx="29845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AFAB5343-4E43-3F49-9415-0185826DA874}"/>
                </a:ext>
              </a:extLst>
            </p:cNvPr>
            <p:cNvSpPr/>
            <p:nvPr/>
          </p:nvSpPr>
          <p:spPr>
            <a:xfrm>
              <a:off x="154855" y="2567480"/>
              <a:ext cx="29845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6228ECA1-D220-C046-80E7-98298EB8127F}"/>
                </a:ext>
              </a:extLst>
            </p:cNvPr>
            <p:cNvSpPr/>
            <p:nvPr/>
          </p:nvSpPr>
          <p:spPr>
            <a:xfrm>
              <a:off x="154855" y="2825858"/>
              <a:ext cx="298450" cy="133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4714BD07-FF39-2C4E-A616-2BCD2A3E35AC}"/>
                </a:ext>
              </a:extLst>
            </p:cNvPr>
            <p:cNvSpPr/>
            <p:nvPr/>
          </p:nvSpPr>
          <p:spPr>
            <a:xfrm>
              <a:off x="156189" y="3161552"/>
              <a:ext cx="298450" cy="4960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A73CA175-79FA-9A44-B54C-37EB2FECCC2C}"/>
                </a:ext>
              </a:extLst>
            </p:cNvPr>
            <p:cNvSpPr/>
            <p:nvPr/>
          </p:nvSpPr>
          <p:spPr>
            <a:xfrm>
              <a:off x="140821" y="3948312"/>
              <a:ext cx="298450" cy="1960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F5F4E365-DABD-D643-B796-5517DB503359}"/>
                </a:ext>
              </a:extLst>
            </p:cNvPr>
            <p:cNvSpPr/>
            <p:nvPr/>
          </p:nvSpPr>
          <p:spPr>
            <a:xfrm>
              <a:off x="152293" y="4556472"/>
              <a:ext cx="298450" cy="63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59EC2766-8757-7D47-85CA-CD626459E329}"/>
                </a:ext>
              </a:extLst>
            </p:cNvPr>
            <p:cNvSpPr/>
            <p:nvPr/>
          </p:nvSpPr>
          <p:spPr>
            <a:xfrm>
              <a:off x="145890" y="4849746"/>
              <a:ext cx="298450" cy="63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E10B39EC-929B-B749-846D-BFAB4B54DE9C}"/>
              </a:ext>
            </a:extLst>
          </p:cNvPr>
          <p:cNvSpPr/>
          <p:nvPr/>
        </p:nvSpPr>
        <p:spPr>
          <a:xfrm rot="5400000">
            <a:off x="-1077688" y="3581403"/>
            <a:ext cx="3918859" cy="522515"/>
          </a:xfrm>
          <a:prstGeom prst="rect">
            <a:avLst/>
          </a:prstGeom>
          <a:solidFill>
            <a:schemeClr val="accent6">
              <a:lumMod val="40000"/>
              <a:lumOff val="60000"/>
              <a:alpha val="66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4E21445-FD0A-4B4C-A963-08BBB62F1E7A}"/>
              </a:ext>
            </a:extLst>
          </p:cNvPr>
          <p:cNvSpPr/>
          <p:nvPr/>
        </p:nvSpPr>
        <p:spPr>
          <a:xfrm rot="5400000">
            <a:off x="4180112" y="3592289"/>
            <a:ext cx="3918859" cy="522515"/>
          </a:xfrm>
          <a:prstGeom prst="rect">
            <a:avLst/>
          </a:prstGeom>
          <a:solidFill>
            <a:schemeClr val="accent6">
              <a:lumMod val="40000"/>
              <a:lumOff val="60000"/>
              <a:alpha val="66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E012A4-F2FB-404A-9ABD-8AB46AEF4079}"/>
              </a:ext>
            </a:extLst>
          </p:cNvPr>
          <p:cNvSpPr txBox="1"/>
          <p:nvPr/>
        </p:nvSpPr>
        <p:spPr>
          <a:xfrm>
            <a:off x="1136073" y="1579419"/>
            <a:ext cx="1368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Next" panose="020B0503020202020204" pitchFamily="34" charset="0"/>
              </a:rPr>
              <a:t>Cathode (-)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5CD8506E-DEB6-8147-B128-977AA4EA913D}"/>
              </a:ext>
            </a:extLst>
          </p:cNvPr>
          <p:cNvSpPr txBox="1"/>
          <p:nvPr/>
        </p:nvSpPr>
        <p:spPr>
          <a:xfrm>
            <a:off x="1094509" y="5749637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Next" panose="020B0503020202020204" pitchFamily="34" charset="0"/>
              </a:rPr>
              <a:t>Anode (+)</a:t>
            </a:r>
          </a:p>
        </p:txBody>
      </p:sp>
    </p:spTree>
    <p:extLst>
      <p:ext uri="{BB962C8B-B14F-4D97-AF65-F5344CB8AC3E}">
        <p14:creationId xmlns:p14="http://schemas.microsoft.com/office/powerpoint/2010/main" val="167725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8401"/>
            <a:ext cx="8686800" cy="765842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venir Book" charset="0"/>
                <a:ea typeface="Avenir Book" charset="0"/>
                <a:cs typeface="Avenir Book" charset="0"/>
              </a:rPr>
              <a:t>Types of Gel Electrophoresis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22321" y="802077"/>
            <a:ext cx="8899357" cy="425144"/>
            <a:chOff x="122321" y="802077"/>
            <a:chExt cx="8899357" cy="4251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177241" y="805617"/>
              <a:ext cx="1441657" cy="19716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122321" y="947273"/>
              <a:ext cx="1548066" cy="2179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1692169" y="811464"/>
              <a:ext cx="1422787" cy="20838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1637968" y="961182"/>
              <a:ext cx="1527803" cy="23034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3183499" y="817311"/>
              <a:ext cx="1422787" cy="20838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3129298" y="967029"/>
              <a:ext cx="1527803" cy="23034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4637370" y="802077"/>
              <a:ext cx="1400143" cy="23309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4584032" y="969554"/>
              <a:ext cx="1503488" cy="25766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6080935" y="820235"/>
              <a:ext cx="1422787" cy="20838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6026734" y="969953"/>
              <a:ext cx="1527803" cy="23034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7548076" y="815541"/>
              <a:ext cx="1422787" cy="20838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7493875" y="965259"/>
              <a:ext cx="1527803" cy="230343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7562336" y="6598508"/>
            <a:ext cx="1581664" cy="259492"/>
          </a:xfrm>
          <a:prstGeom prst="rect">
            <a:avLst/>
          </a:prstGeom>
          <a:gradFill flip="none" rotWithShape="1">
            <a:gsLst>
              <a:gs pos="0">
                <a:srgbClr val="7CB3FF"/>
              </a:gs>
              <a:gs pos="19000">
                <a:srgbClr val="ACCFFF"/>
              </a:gs>
              <a:gs pos="54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648833" y="6586153"/>
            <a:ext cx="1408669" cy="284204"/>
          </a:xfrm>
        </p:spPr>
        <p:txBody>
          <a:bodyPr/>
          <a:lstStyle/>
          <a:p>
            <a:fld id="{5842251A-D16E-CA44-AD82-3EE8BD8EFF7D}" type="slidenum">
              <a:rPr lang="en-US" sz="1400" b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pPr/>
              <a:t>5</a:t>
            </a:fld>
            <a:endParaRPr lang="en-US" sz="14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298075" y="1418905"/>
            <a:ext cx="8005665" cy="492647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Depending on use and application, there are different medias that can be used for the electrophoresis.</a:t>
            </a:r>
            <a:endParaRPr lang="en-US" sz="1400" dirty="0">
              <a:latin typeface="Avenir Next" panose="020B0503020202020204" pitchFamily="34" charset="0"/>
              <a:ea typeface="Avenir Book" charset="0"/>
              <a:cs typeface="Avenir Book" charset="0"/>
            </a:endParaRP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Paper – small molecules and amino acids</a:t>
            </a:r>
          </a:p>
          <a:p>
            <a:pPr lvl="1">
              <a:lnSpc>
                <a:spcPct val="100000"/>
              </a:lnSpc>
            </a:pPr>
            <a:r>
              <a:rPr lang="en-US" sz="1800" b="1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Polyacrylamide gel </a:t>
            </a:r>
            <a:r>
              <a:rPr lang="en-US" sz="18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– proteins and nucleic acids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Agarose gel – very large proteins and nucleic acids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Starch gel – proteins and nucleic acids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Gel electrophoresis can be divided by two categories.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8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One dimension</a:t>
            </a:r>
          </a:p>
          <a:p>
            <a:pPr lvl="2">
              <a:lnSpc>
                <a:spcPct val="100000"/>
              </a:lnSpc>
            </a:pPr>
            <a:r>
              <a:rPr lang="en-US" sz="1600" b="1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SDS-PAGE</a:t>
            </a:r>
          </a:p>
          <a:p>
            <a:pPr lvl="2">
              <a:lnSpc>
                <a:spcPct val="100000"/>
              </a:lnSpc>
            </a:pPr>
            <a:r>
              <a:rPr lang="en-US" sz="1600" b="1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Native-PAGE</a:t>
            </a:r>
          </a:p>
          <a:p>
            <a:pPr lvl="2">
              <a:lnSpc>
                <a:spcPct val="100000"/>
              </a:lnSpc>
            </a:pPr>
            <a:r>
              <a:rPr lang="en-US" sz="16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Isoelectric Focusing (IEF)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8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Two dimensions</a:t>
            </a:r>
          </a:p>
          <a:p>
            <a:pPr lvl="2">
              <a:lnSpc>
                <a:spcPct val="100000"/>
              </a:lnSpc>
            </a:pPr>
            <a:r>
              <a:rPr lang="en-US" sz="16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2D-PAGE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EB5856-1A0A-FE43-9E96-2BE0B223BECE}"/>
              </a:ext>
            </a:extLst>
          </p:cNvPr>
          <p:cNvSpPr/>
          <p:nvPr/>
        </p:nvSpPr>
        <p:spPr>
          <a:xfrm>
            <a:off x="185349" y="6482148"/>
            <a:ext cx="64241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Flint, S.; Hartley, N.; Avery, S.; Hudson, J. 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Letters in Applied Microbiology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1996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(1), 16–17.</a:t>
            </a:r>
          </a:p>
        </p:txBody>
      </p:sp>
    </p:spTree>
    <p:extLst>
      <p:ext uri="{BB962C8B-B14F-4D97-AF65-F5344CB8AC3E}">
        <p14:creationId xmlns:p14="http://schemas.microsoft.com/office/powerpoint/2010/main" val="743557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8401"/>
            <a:ext cx="8686800" cy="765842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venir Book" charset="0"/>
                <a:ea typeface="Avenir Book" charset="0"/>
                <a:cs typeface="Avenir Book" charset="0"/>
              </a:rPr>
              <a:t>Gel Composition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22321" y="802077"/>
            <a:ext cx="8899357" cy="425144"/>
            <a:chOff x="122321" y="802077"/>
            <a:chExt cx="8899357" cy="4251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177241" y="805617"/>
              <a:ext cx="1441657" cy="19716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122321" y="947273"/>
              <a:ext cx="1548066" cy="2179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1692169" y="811464"/>
              <a:ext cx="1422787" cy="20838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1637968" y="961182"/>
              <a:ext cx="1527803" cy="23034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3183499" y="817311"/>
              <a:ext cx="1422787" cy="20838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3129298" y="967029"/>
              <a:ext cx="1527803" cy="23034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4637370" y="802077"/>
              <a:ext cx="1400143" cy="23309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4584032" y="969554"/>
              <a:ext cx="1503488" cy="25766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6080935" y="820235"/>
              <a:ext cx="1422787" cy="20838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6026734" y="969953"/>
              <a:ext cx="1527803" cy="23034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7548076" y="815541"/>
              <a:ext cx="1422787" cy="20838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7493875" y="965259"/>
              <a:ext cx="1527803" cy="230343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7562336" y="6598508"/>
            <a:ext cx="1581664" cy="259492"/>
          </a:xfrm>
          <a:prstGeom prst="rect">
            <a:avLst/>
          </a:prstGeom>
          <a:gradFill flip="none" rotWithShape="1">
            <a:gsLst>
              <a:gs pos="0">
                <a:srgbClr val="7CB3FF"/>
              </a:gs>
              <a:gs pos="19000">
                <a:srgbClr val="ACCFFF"/>
              </a:gs>
              <a:gs pos="54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648833" y="6586153"/>
            <a:ext cx="1408669" cy="284204"/>
          </a:xfrm>
        </p:spPr>
        <p:txBody>
          <a:bodyPr/>
          <a:lstStyle/>
          <a:p>
            <a:fld id="{5842251A-D16E-CA44-AD82-3EE8BD8EFF7D}" type="slidenum">
              <a:rPr lang="en-US" sz="1400" b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pPr/>
              <a:t>6</a:t>
            </a:fld>
            <a:endParaRPr lang="en-US" sz="14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298075" y="1418906"/>
            <a:ext cx="8005665" cy="13520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Media composition for SDS-PAGE and Native PAGE gels is acrylamide, which forms cross-linked polymers of polyacrylamide. 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Avenir Next" panose="020B0503020202020204" pitchFamily="34" charset="0"/>
              <a:ea typeface="Avenir Book" charset="0"/>
              <a:cs typeface="Avenir Book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EB5856-1A0A-FE43-9E96-2BE0B223BECE}"/>
              </a:ext>
            </a:extLst>
          </p:cNvPr>
          <p:cNvSpPr/>
          <p:nvPr/>
        </p:nvSpPr>
        <p:spPr>
          <a:xfrm>
            <a:off x="157640" y="6313208"/>
            <a:ext cx="7296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Thermofisher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Overview of Protein Electrophoresis. https://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www.thermofisher.com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/home/life-science/protein-biology/overview-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electrophoresis.html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5261F9D-3737-C44D-B604-154EF012743C}"/>
              </a:ext>
            </a:extLst>
          </p:cNvPr>
          <p:cNvGrpSpPr/>
          <p:nvPr/>
        </p:nvGrpSpPr>
        <p:grpSpPr>
          <a:xfrm>
            <a:off x="5001490" y="2618509"/>
            <a:ext cx="3807030" cy="3269671"/>
            <a:chOff x="1600200" y="1719943"/>
            <a:chExt cx="5943600" cy="387193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A3CFA52-1DE3-914D-A3CC-C6E2245D97C7}"/>
                </a:ext>
              </a:extLst>
            </p:cNvPr>
            <p:cNvSpPr/>
            <p:nvPr/>
          </p:nvSpPr>
          <p:spPr>
            <a:xfrm>
              <a:off x="1600200" y="1730828"/>
              <a:ext cx="5943600" cy="3861051"/>
            </a:xfrm>
            <a:prstGeom prst="rect">
              <a:avLst/>
            </a:prstGeom>
            <a:solidFill>
              <a:srgbClr val="ACCFFF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2F282BA-BAD6-FF48-ACB8-08B8D97FF7DB}"/>
                </a:ext>
              </a:extLst>
            </p:cNvPr>
            <p:cNvSpPr/>
            <p:nvPr/>
          </p:nvSpPr>
          <p:spPr>
            <a:xfrm>
              <a:off x="1948543" y="1730829"/>
              <a:ext cx="359228" cy="391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36E8A4C-52E3-E249-A0D8-FA9B16110BEE}"/>
                </a:ext>
              </a:extLst>
            </p:cNvPr>
            <p:cNvSpPr/>
            <p:nvPr/>
          </p:nvSpPr>
          <p:spPr>
            <a:xfrm>
              <a:off x="2656115" y="1730829"/>
              <a:ext cx="359228" cy="391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1560996-9BBB-854B-8139-7A9AA138AC86}"/>
                </a:ext>
              </a:extLst>
            </p:cNvPr>
            <p:cNvSpPr/>
            <p:nvPr/>
          </p:nvSpPr>
          <p:spPr>
            <a:xfrm>
              <a:off x="3352801" y="1719944"/>
              <a:ext cx="359228" cy="391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702366A-BE99-AC40-B08D-1885D0A0108A}"/>
                </a:ext>
              </a:extLst>
            </p:cNvPr>
            <p:cNvSpPr/>
            <p:nvPr/>
          </p:nvSpPr>
          <p:spPr>
            <a:xfrm>
              <a:off x="4060372" y="1730829"/>
              <a:ext cx="359228" cy="391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93F2FA9-83D6-8844-B72F-475ADB76809C}"/>
                </a:ext>
              </a:extLst>
            </p:cNvPr>
            <p:cNvSpPr/>
            <p:nvPr/>
          </p:nvSpPr>
          <p:spPr>
            <a:xfrm>
              <a:off x="4778829" y="1730829"/>
              <a:ext cx="359228" cy="391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2849856-D6DD-814B-BC77-B8F0D8BFF610}"/>
                </a:ext>
              </a:extLst>
            </p:cNvPr>
            <p:cNvSpPr/>
            <p:nvPr/>
          </p:nvSpPr>
          <p:spPr>
            <a:xfrm>
              <a:off x="5486401" y="1730829"/>
              <a:ext cx="359228" cy="391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FE7AACF-6F6C-6B42-993F-157F4F0D265C}"/>
                </a:ext>
              </a:extLst>
            </p:cNvPr>
            <p:cNvSpPr/>
            <p:nvPr/>
          </p:nvSpPr>
          <p:spPr>
            <a:xfrm>
              <a:off x="6172201" y="1719943"/>
              <a:ext cx="359228" cy="391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39C0C39-31C6-664D-BDED-3AB55E1980C1}"/>
                </a:ext>
              </a:extLst>
            </p:cNvPr>
            <p:cNvSpPr/>
            <p:nvPr/>
          </p:nvSpPr>
          <p:spPr>
            <a:xfrm>
              <a:off x="6847116" y="1719943"/>
              <a:ext cx="359228" cy="391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00AB6A-DE70-7B4C-9845-96DE7882FA0F}"/>
              </a:ext>
            </a:extLst>
          </p:cNvPr>
          <p:cNvCxnSpPr>
            <a:cxnSpLocks/>
          </p:cNvCxnSpPr>
          <p:nvPr/>
        </p:nvCxnSpPr>
        <p:spPr>
          <a:xfrm>
            <a:off x="4987637" y="3491346"/>
            <a:ext cx="3809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5">
            <a:extLst>
              <a:ext uri="{FF2B5EF4-FFF2-40B4-BE49-F238E27FC236}">
                <a16:creationId xmlns:a16="http://schemas.microsoft.com/office/drawing/2014/main" id="{6EE88CD9-5491-ED46-9F51-1D6646A779F1}"/>
              </a:ext>
            </a:extLst>
          </p:cNvPr>
          <p:cNvSpPr txBox="1">
            <a:spLocks/>
          </p:cNvSpPr>
          <p:nvPr/>
        </p:nvSpPr>
        <p:spPr>
          <a:xfrm>
            <a:off x="298076" y="2596543"/>
            <a:ext cx="4357052" cy="2820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200" dirty="0">
                <a:latin typeface="Avenir Book" charset="0"/>
                <a:ea typeface="Avenir Book" charset="0"/>
                <a:cs typeface="Avenir Book" charset="0"/>
              </a:rPr>
              <a:t>Gel is composed by two layers: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Avenir Book" charset="0"/>
                <a:ea typeface="Avenir Book" charset="0"/>
                <a:cs typeface="Avenir Book" charset="0"/>
              </a:rPr>
              <a:t>Stacking Gel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Avenir Book" charset="0"/>
                <a:ea typeface="Avenir Book" charset="0"/>
                <a:cs typeface="Avenir Book" charset="0"/>
              </a:rPr>
              <a:t>Separating Gel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Stacking promotes better resolution and sharper bands in separating gel.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6A0F89-5376-A345-BEE6-A09A794803E7}"/>
              </a:ext>
            </a:extLst>
          </p:cNvPr>
          <p:cNvSpPr txBox="1"/>
          <p:nvPr/>
        </p:nvSpPr>
        <p:spPr>
          <a:xfrm>
            <a:off x="7495309" y="3131127"/>
            <a:ext cx="1327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Stacking Gel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A02F634-52EB-DA41-856D-7AA213A1E52B}"/>
              </a:ext>
            </a:extLst>
          </p:cNvPr>
          <p:cNvSpPr txBox="1"/>
          <p:nvPr/>
        </p:nvSpPr>
        <p:spPr>
          <a:xfrm>
            <a:off x="7301345" y="5444837"/>
            <a:ext cx="154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Separating Gel</a:t>
            </a:r>
          </a:p>
        </p:txBody>
      </p:sp>
    </p:spTree>
    <p:extLst>
      <p:ext uri="{BB962C8B-B14F-4D97-AF65-F5344CB8AC3E}">
        <p14:creationId xmlns:p14="http://schemas.microsoft.com/office/powerpoint/2010/main" val="3248416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6E04E472-25CD-4748-A53E-1914D2273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051" y="1243674"/>
            <a:ext cx="6390749" cy="49908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8401"/>
            <a:ext cx="8686800" cy="765842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venir Book" charset="0"/>
                <a:ea typeface="Avenir Book" charset="0"/>
                <a:cs typeface="Avenir Book" charset="0"/>
              </a:rPr>
              <a:t>Polyacrylamide Polymer for Gels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22321" y="802077"/>
            <a:ext cx="8899357" cy="425144"/>
            <a:chOff x="122321" y="802077"/>
            <a:chExt cx="8899357" cy="4251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177241" y="805617"/>
              <a:ext cx="1441657" cy="19716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122321" y="947273"/>
              <a:ext cx="1548066" cy="2179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1692169" y="811464"/>
              <a:ext cx="1422787" cy="20838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1637968" y="961182"/>
              <a:ext cx="1527803" cy="23034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3183499" y="817311"/>
              <a:ext cx="1422787" cy="20838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3129298" y="967029"/>
              <a:ext cx="1527803" cy="23034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4637370" y="802077"/>
              <a:ext cx="1400143" cy="23309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4584032" y="969554"/>
              <a:ext cx="1503488" cy="25766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6080935" y="820235"/>
              <a:ext cx="1422787" cy="20838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6026734" y="969953"/>
              <a:ext cx="1527803" cy="23034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7548076" y="815541"/>
              <a:ext cx="1422787" cy="20838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7493875" y="965259"/>
              <a:ext cx="1527803" cy="230343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7562336" y="6598508"/>
            <a:ext cx="1581664" cy="259492"/>
          </a:xfrm>
          <a:prstGeom prst="rect">
            <a:avLst/>
          </a:prstGeom>
          <a:gradFill flip="none" rotWithShape="1">
            <a:gsLst>
              <a:gs pos="0">
                <a:srgbClr val="7CB3FF"/>
              </a:gs>
              <a:gs pos="19000">
                <a:srgbClr val="ACCFFF"/>
              </a:gs>
              <a:gs pos="54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648833" y="6586153"/>
            <a:ext cx="1408669" cy="284204"/>
          </a:xfrm>
        </p:spPr>
        <p:txBody>
          <a:bodyPr/>
          <a:lstStyle/>
          <a:p>
            <a:fld id="{5842251A-D16E-CA44-AD82-3EE8BD8EFF7D}" type="slidenum">
              <a:rPr lang="en-US" sz="1400" b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pPr/>
              <a:t>7</a:t>
            </a:fld>
            <a:endParaRPr lang="en-US" sz="14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298075" y="1418905"/>
            <a:ext cx="8005665" cy="23079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Most commonly used for proteins.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Can offer small pore sizes.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Chemically inert.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Rapidly formed.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Avenir Next" panose="020B0503020202020204" pitchFamily="34" charset="0"/>
              <a:ea typeface="Avenir Book" charset="0"/>
              <a:cs typeface="Avenir Book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EB5856-1A0A-FE43-9E96-2BE0B223BECE}"/>
              </a:ext>
            </a:extLst>
          </p:cNvPr>
          <p:cNvSpPr/>
          <p:nvPr/>
        </p:nvSpPr>
        <p:spPr>
          <a:xfrm>
            <a:off x="157640" y="6313208"/>
            <a:ext cx="7296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Thermofisher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Overview of Protein Electrophoresis. https://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www.thermofisher.com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/home/life-science/protein-biology/overview-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electrophoresis.html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DDD61B-313F-5F4F-B621-47AF33237B4D}"/>
              </a:ext>
            </a:extLst>
          </p:cNvPr>
          <p:cNvSpPr txBox="1"/>
          <p:nvPr/>
        </p:nvSpPr>
        <p:spPr>
          <a:xfrm>
            <a:off x="5629406" y="1801092"/>
            <a:ext cx="1034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venir Next" panose="020B0503020202020204" pitchFamily="34" charset="0"/>
              </a:rPr>
              <a:t>Acrylamide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3522F7E-C63B-3C41-B96C-024322DA208D}"/>
              </a:ext>
            </a:extLst>
          </p:cNvPr>
          <p:cNvSpPr txBox="1"/>
          <p:nvPr/>
        </p:nvSpPr>
        <p:spPr>
          <a:xfrm>
            <a:off x="7177711" y="1880931"/>
            <a:ext cx="136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Avenir Next" panose="020B0503020202020204" pitchFamily="34" charset="0"/>
              </a:rPr>
              <a:t>N,N’-methylene</a:t>
            </a:r>
          </a:p>
          <a:p>
            <a:pPr algn="ctr"/>
            <a:r>
              <a:rPr lang="en-US" sz="1200" b="1" dirty="0" err="1">
                <a:latin typeface="Avenir Next" panose="020B0503020202020204" pitchFamily="34" charset="0"/>
              </a:rPr>
              <a:t>bisacrylamide</a:t>
            </a:r>
            <a:endParaRPr lang="en-US" sz="1200" b="1" dirty="0">
              <a:latin typeface="Avenir Next" panose="020B0503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9A523D-D49D-3D4B-8600-5D5C05A99AFE}"/>
              </a:ext>
            </a:extLst>
          </p:cNvPr>
          <p:cNvSpPr txBox="1"/>
          <p:nvPr/>
        </p:nvSpPr>
        <p:spPr>
          <a:xfrm>
            <a:off x="7714868" y="2908282"/>
            <a:ext cx="12077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venir Next" panose="020B0503020202020204" pitchFamily="34" charset="0"/>
              </a:rPr>
              <a:t>Persulfate 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7D9055C-F579-BC4C-883B-C2AD3C667C75}"/>
              </a:ext>
            </a:extLst>
          </p:cNvPr>
          <p:cNvSpPr txBox="1"/>
          <p:nvPr/>
        </p:nvSpPr>
        <p:spPr>
          <a:xfrm>
            <a:off x="6425926" y="2859204"/>
            <a:ext cx="757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Avenir Next" panose="020B0503020202020204" pitchFamily="34" charset="0"/>
              </a:rPr>
              <a:t>Sulfate</a:t>
            </a:r>
          </a:p>
          <a:p>
            <a:pPr algn="ctr"/>
            <a:r>
              <a:rPr lang="en-US" sz="1200" b="1" dirty="0">
                <a:latin typeface="Avenir Next" panose="020B0503020202020204" pitchFamily="34" charset="0"/>
              </a:rPr>
              <a:t>radicals</a:t>
            </a:r>
          </a:p>
        </p:txBody>
      </p:sp>
    </p:spTree>
    <p:extLst>
      <p:ext uri="{BB962C8B-B14F-4D97-AF65-F5344CB8AC3E}">
        <p14:creationId xmlns:p14="http://schemas.microsoft.com/office/powerpoint/2010/main" val="821608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6947"/>
            <a:ext cx="8686800" cy="765842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venir Book" charset="0"/>
                <a:ea typeface="Avenir Book" charset="0"/>
                <a:cs typeface="Avenir Book" charset="0"/>
              </a:rPr>
              <a:t>Sodium Dodecyl </a:t>
            </a:r>
            <a:r>
              <a:rPr lang="en-US" sz="3600" dirty="0" err="1">
                <a:latin typeface="Avenir Book" charset="0"/>
                <a:ea typeface="Avenir Book" charset="0"/>
                <a:cs typeface="Avenir Book" charset="0"/>
              </a:rPr>
              <a:t>Sulphate</a:t>
            </a:r>
            <a:r>
              <a:rPr lang="en-US" sz="3600" dirty="0">
                <a:latin typeface="Avenir Book" charset="0"/>
                <a:ea typeface="Avenir Book" charset="0"/>
                <a:cs typeface="Avenir Book" charset="0"/>
              </a:rPr>
              <a:t> Polyacrylamide Gel Electrophoresis (SDS-PAGE)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22321" y="1093023"/>
            <a:ext cx="8899357" cy="425144"/>
            <a:chOff x="122321" y="802077"/>
            <a:chExt cx="8899357" cy="4251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177241" y="805617"/>
              <a:ext cx="1441657" cy="19716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122321" y="947273"/>
              <a:ext cx="1548066" cy="2179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1692169" y="811464"/>
              <a:ext cx="1422787" cy="20838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1637968" y="961182"/>
              <a:ext cx="1527803" cy="23034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3183499" y="817311"/>
              <a:ext cx="1422787" cy="20838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3129298" y="967029"/>
              <a:ext cx="1527803" cy="23034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4637370" y="802077"/>
              <a:ext cx="1400143" cy="23309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4584032" y="969554"/>
              <a:ext cx="1503488" cy="25766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6080935" y="820235"/>
              <a:ext cx="1422787" cy="20838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6026734" y="969953"/>
              <a:ext cx="1527803" cy="23034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7548076" y="815541"/>
              <a:ext cx="1422787" cy="20838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7493875" y="965259"/>
              <a:ext cx="1527803" cy="230343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7562336" y="6598508"/>
            <a:ext cx="1581664" cy="259492"/>
          </a:xfrm>
          <a:prstGeom prst="rect">
            <a:avLst/>
          </a:prstGeom>
          <a:gradFill flip="none" rotWithShape="1">
            <a:gsLst>
              <a:gs pos="0">
                <a:srgbClr val="7CB3FF"/>
              </a:gs>
              <a:gs pos="19000">
                <a:srgbClr val="ACCFFF"/>
              </a:gs>
              <a:gs pos="54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648833" y="6586153"/>
            <a:ext cx="1408669" cy="284204"/>
          </a:xfrm>
        </p:spPr>
        <p:txBody>
          <a:bodyPr/>
          <a:lstStyle/>
          <a:p>
            <a:fld id="{5842251A-D16E-CA44-AD82-3EE8BD8EFF7D}" type="slidenum">
              <a:rPr lang="en-US" sz="1400" b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pPr/>
              <a:t>8</a:t>
            </a:fld>
            <a:endParaRPr lang="en-US" sz="14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298076" y="1607127"/>
            <a:ext cx="3679564" cy="47382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A method to separate proteins based strictly by their mass.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With the use of the strong protein-denaturing detergent SDS, the secondary and tertiary structures are disrupted by breaking hydrogen bonds and unfolding the protein.</a:t>
            </a:r>
            <a:endParaRPr lang="en-US" sz="1200" dirty="0">
              <a:latin typeface="Avenir Next" panose="020B0503020202020204" pitchFamily="34" charset="0"/>
              <a:ea typeface="Avenir Book" charset="0"/>
              <a:cs typeface="Avenir Book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EB5856-1A0A-FE43-9E96-2BE0B223BECE}"/>
              </a:ext>
            </a:extLst>
          </p:cNvPr>
          <p:cNvSpPr/>
          <p:nvPr/>
        </p:nvSpPr>
        <p:spPr>
          <a:xfrm>
            <a:off x="157639" y="6288185"/>
            <a:ext cx="6589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Hegyi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 Polyacrylamide gel electrophoresis. http://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elte.prompt.hu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/sites/default/files/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tananyagok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IntroductionToPracticalBiochemistry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/ch07s03.html.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EBF2F80-77B8-234C-A494-D153FCCB8487}"/>
              </a:ext>
            </a:extLst>
          </p:cNvPr>
          <p:cNvGrpSpPr/>
          <p:nvPr/>
        </p:nvGrpSpPr>
        <p:grpSpPr>
          <a:xfrm>
            <a:off x="3886834" y="1627633"/>
            <a:ext cx="5177758" cy="4461718"/>
            <a:chOff x="4058803" y="1730467"/>
            <a:chExt cx="4831419" cy="415771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949032-3F4B-D74E-8E23-E90426F27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058803" y="1730467"/>
              <a:ext cx="4831419" cy="415771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9D816E1-84DC-5441-9234-AAC5601FAEBE}"/>
                </a:ext>
              </a:extLst>
            </p:cNvPr>
            <p:cNvSpPr/>
            <p:nvPr/>
          </p:nvSpPr>
          <p:spPr>
            <a:xfrm>
              <a:off x="4151376" y="1819656"/>
              <a:ext cx="1380744" cy="649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9B7144F-53C5-4A49-AE41-25A8D392A56E}"/>
                </a:ext>
              </a:extLst>
            </p:cNvPr>
            <p:cNvSpPr/>
            <p:nvPr/>
          </p:nvSpPr>
          <p:spPr>
            <a:xfrm>
              <a:off x="6961632" y="3621024"/>
              <a:ext cx="1505712" cy="1859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910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99D67D-4FE6-4347-8696-C934BA8B6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012" y="1390081"/>
            <a:ext cx="2205610" cy="2205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8401"/>
            <a:ext cx="8686800" cy="765842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venir Book" charset="0"/>
                <a:ea typeface="Avenir Book" charset="0"/>
                <a:cs typeface="Avenir Book" charset="0"/>
              </a:rPr>
              <a:t>Gel Preparation for SDS-PAGE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22321" y="802077"/>
            <a:ext cx="8899357" cy="425144"/>
            <a:chOff x="122321" y="802077"/>
            <a:chExt cx="8899357" cy="4251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177241" y="805617"/>
              <a:ext cx="1441657" cy="19716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122321" y="947273"/>
              <a:ext cx="1548066" cy="2179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1692169" y="811464"/>
              <a:ext cx="1422787" cy="20838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1637968" y="961182"/>
              <a:ext cx="1527803" cy="23034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3183499" y="817311"/>
              <a:ext cx="1422787" cy="20838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3129298" y="967029"/>
              <a:ext cx="1527803" cy="23034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4637370" y="802077"/>
              <a:ext cx="1400143" cy="23309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4584032" y="969554"/>
              <a:ext cx="1503488" cy="25766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6080935" y="820235"/>
              <a:ext cx="1422787" cy="20838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6026734" y="969953"/>
              <a:ext cx="1527803" cy="23034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82796" r="39078" b="10878"/>
            <a:stretch/>
          </p:blipFill>
          <p:spPr>
            <a:xfrm rot="10800000">
              <a:off x="7548076" y="815541"/>
              <a:ext cx="1422787" cy="20838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8421" t="72935" r="39078" b="20553"/>
            <a:stretch/>
          </p:blipFill>
          <p:spPr>
            <a:xfrm rot="10800000">
              <a:off x="7493875" y="965259"/>
              <a:ext cx="1527803" cy="230343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7562336" y="6598508"/>
            <a:ext cx="1581664" cy="259492"/>
          </a:xfrm>
          <a:prstGeom prst="rect">
            <a:avLst/>
          </a:prstGeom>
          <a:gradFill flip="none" rotWithShape="1">
            <a:gsLst>
              <a:gs pos="0">
                <a:srgbClr val="7CB3FF"/>
              </a:gs>
              <a:gs pos="19000">
                <a:srgbClr val="ACCFFF"/>
              </a:gs>
              <a:gs pos="54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648833" y="6586153"/>
            <a:ext cx="1408669" cy="284204"/>
          </a:xfrm>
        </p:spPr>
        <p:txBody>
          <a:bodyPr/>
          <a:lstStyle/>
          <a:p>
            <a:fld id="{5842251A-D16E-CA44-AD82-3EE8BD8EFF7D}" type="slidenum">
              <a:rPr lang="en-US" sz="1400" b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pPr/>
              <a:t>9</a:t>
            </a:fld>
            <a:endParaRPr lang="en-US" sz="14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298075" y="1354511"/>
            <a:ext cx="8317891" cy="4737196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romanUcPeriod"/>
            </a:pP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Assemble glass plates on casting frames and place on casting stand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Make sure no leaking is happening through glass plates.</a:t>
            </a:r>
          </a:p>
          <a:p>
            <a:pPr marL="514350" indent="-514350">
              <a:lnSpc>
                <a:spcPct val="100000"/>
              </a:lnSpc>
              <a:buFont typeface="+mj-lt"/>
              <a:buAutoNum type="romanUcPeriod"/>
            </a:pP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Prepare separating gel solution</a:t>
            </a:r>
          </a:p>
          <a:p>
            <a:pPr marL="514350" indent="-514350">
              <a:lnSpc>
                <a:spcPct val="100000"/>
              </a:lnSpc>
              <a:buFont typeface="+mj-lt"/>
              <a:buAutoNum type="romanUcPeriod"/>
            </a:pP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Add solution to glass plates and allow to solidify.                         (~3-4 mL; must leave space for stacking gel)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Add ~200 </a:t>
            </a:r>
            <a:r>
              <a:rPr lang="en-US" sz="1800" dirty="0" err="1">
                <a:latin typeface="Avenir Next" panose="020B0503020202020204" pitchFamily="34" charset="0"/>
                <a:ea typeface="Avenir Book" charset="0"/>
                <a:cs typeface="Avenir Book" charset="0"/>
              </a:rPr>
              <a:t>uL</a:t>
            </a:r>
            <a:r>
              <a:rPr lang="en-US" sz="18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 of Ethanol 35% on top so that the gel polymerizes smoothly.</a:t>
            </a:r>
          </a:p>
          <a:p>
            <a:pPr marL="514350" indent="-514350">
              <a:lnSpc>
                <a:spcPct val="100000"/>
              </a:lnSpc>
              <a:buFont typeface="+mj-lt"/>
              <a:buAutoNum type="romanUcPeriod"/>
            </a:pP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Prepare stacking gel solution</a:t>
            </a:r>
          </a:p>
          <a:p>
            <a:pPr marL="514350" indent="-514350">
              <a:lnSpc>
                <a:spcPct val="100000"/>
              </a:lnSpc>
              <a:buFont typeface="+mj-lt"/>
              <a:buAutoNum type="romanUcPeriod"/>
            </a:pP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Remove excess of ethanol on the glass plates and then add the stacking gel (~ 2 mL or until glass plate is almost full). Leave space for comb!</a:t>
            </a:r>
          </a:p>
          <a:p>
            <a:pPr marL="514350" indent="-514350">
              <a:lnSpc>
                <a:spcPct val="100000"/>
              </a:lnSpc>
              <a:buFont typeface="+mj-lt"/>
              <a:buAutoNum type="romanUcPeriod"/>
            </a:pP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Insert well-forming comb </a:t>
            </a:r>
            <a:r>
              <a:rPr lang="en-US" sz="2200" b="1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without</a:t>
            </a: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 trapping air bubbles. Allow to </a:t>
            </a:r>
            <a:r>
              <a:rPr lang="en-US" sz="2200" dirty="0" err="1">
                <a:latin typeface="Avenir Next" panose="020B0503020202020204" pitchFamily="34" charset="0"/>
                <a:ea typeface="Avenir Book" charset="0"/>
                <a:cs typeface="Avenir Book" charset="0"/>
              </a:rPr>
              <a:t>gelate</a:t>
            </a:r>
            <a:r>
              <a:rPr lang="en-US" sz="2200" dirty="0">
                <a:latin typeface="Avenir Next" panose="020B0503020202020204" pitchFamily="34" charset="0"/>
                <a:ea typeface="Avenir Book" charset="0"/>
                <a:cs typeface="Avenir Book" charset="0"/>
              </a:rPr>
              <a:t> before using.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Avenir Next" panose="020B0503020202020204" pitchFamily="34" charset="0"/>
              <a:ea typeface="Avenir Book" charset="0"/>
              <a:cs typeface="Avenir Book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EB5856-1A0A-FE43-9E96-2BE0B223BECE}"/>
              </a:ext>
            </a:extLst>
          </p:cNvPr>
          <p:cNvSpPr/>
          <p:nvPr/>
        </p:nvSpPr>
        <p:spPr>
          <a:xfrm>
            <a:off x="93246" y="6441997"/>
            <a:ext cx="72961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Bio-Rad. “A Guide to Polyacrylamide Gel Electrophoresis and Detection.” Bio-Rad Laboratories.</a:t>
            </a:r>
          </a:p>
        </p:txBody>
      </p:sp>
    </p:spTree>
    <p:extLst>
      <p:ext uri="{BB962C8B-B14F-4D97-AF65-F5344CB8AC3E}">
        <p14:creationId xmlns:p14="http://schemas.microsoft.com/office/powerpoint/2010/main" val="1082357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25759</TotalTime>
  <Words>1346</Words>
  <Application>Microsoft Office PowerPoint</Application>
  <PresentationFormat>On-screen Show (4:3)</PresentationFormat>
  <Paragraphs>199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Avenir Book</vt:lpstr>
      <vt:lpstr>Avenir Next</vt:lpstr>
      <vt:lpstr>Calibri</vt:lpstr>
      <vt:lpstr>Calibri Light</vt:lpstr>
      <vt:lpstr>Times New Roman</vt:lpstr>
      <vt:lpstr>TimesNewRoman</vt:lpstr>
      <vt:lpstr>Office Theme</vt:lpstr>
      <vt:lpstr>Polyacrylamide Gel Electrophoresis</vt:lpstr>
      <vt:lpstr>Gel Electrophoresis and its Purpose</vt:lpstr>
      <vt:lpstr>History of Gel Electrophoresis</vt:lpstr>
      <vt:lpstr>Fundamentals of Electrophoresis</vt:lpstr>
      <vt:lpstr>Types of Gel Electrophoresis</vt:lpstr>
      <vt:lpstr>Gel Composition</vt:lpstr>
      <vt:lpstr>Polyacrylamide Polymer for Gels</vt:lpstr>
      <vt:lpstr>Sodium Dodecyl Sulphate Polyacrylamide Gel Electrophoresis (SDS-PAGE)</vt:lpstr>
      <vt:lpstr>Gel Preparation for SDS-PAGE</vt:lpstr>
      <vt:lpstr>Separating and Stacking Recipes</vt:lpstr>
      <vt:lpstr>Sample Preparation and Loading</vt:lpstr>
      <vt:lpstr>Sample Run and Staining/Destaining </vt:lpstr>
      <vt:lpstr>Destained SDS-PAGE Gel Example</vt:lpstr>
      <vt:lpstr>Native-Page</vt:lpstr>
      <vt:lpstr>Gel Preparation for Native-PAGE</vt:lpstr>
      <vt:lpstr>Separating and Stacking Recipes</vt:lpstr>
      <vt:lpstr>Sample Preparation and Loading</vt:lpstr>
      <vt:lpstr>Sample Run and Staining/Destaining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 L VAZQUEZ MALDONADO</dc:creator>
  <cp:lastModifiedBy>Lauren  Fernandez Vega</cp:lastModifiedBy>
  <cp:revision>99</cp:revision>
  <cp:lastPrinted>2018-11-09T01:13:23Z</cp:lastPrinted>
  <dcterms:created xsi:type="dcterms:W3CDTF">2018-10-23T21:08:54Z</dcterms:created>
  <dcterms:modified xsi:type="dcterms:W3CDTF">2019-03-05T11:14:10Z</dcterms:modified>
</cp:coreProperties>
</file>